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70" r:id="rId6"/>
    <p:sldId id="263" r:id="rId7"/>
    <p:sldId id="260" r:id="rId8"/>
    <p:sldId id="261" r:id="rId9"/>
    <p:sldId id="262" r:id="rId10"/>
    <p:sldId id="265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Формирование лексических навыков обучающихся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Заседание ММО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учителей иностранного языка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28.03.24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Упражнения для формирования лексических навыков рецептивного характера: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52864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определите на слух/ найдите в тексте слова, относящиеся к одной теме (одной модели);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сгруппируйте слова по указанному признаку;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найдите в тексте антонимы к данным словам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замените подчеркнутые слова синонимами/ антонимами;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определите значение незнакомых слов, образованных от известных корней и аффиксов;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 прослушайте или прочитайте ряд предложений и догадайтесь о значении интернациональных слов;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 прочитайте текст, обратите внимание на значение глаголов, придумайте свои примеры с этими глаголами;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 назовите слова, которые могут сочетаться с данными существительными/ прилагательными/ глаголами (</a:t>
            </a:r>
            <a:r>
              <a:rPr lang="ru-RU" sz="2200" dirty="0" err="1" smtClean="0"/>
              <a:t>to</a:t>
            </a:r>
            <a:r>
              <a:rPr lang="ru-RU" sz="2200" dirty="0" smtClean="0"/>
              <a:t> </a:t>
            </a:r>
            <a:r>
              <a:rPr lang="ru-RU" sz="2200" dirty="0" err="1" smtClean="0"/>
              <a:t>close</a:t>
            </a:r>
            <a:r>
              <a:rPr lang="ru-RU" sz="2200" dirty="0" smtClean="0"/>
              <a:t>: </a:t>
            </a:r>
            <a:r>
              <a:rPr lang="ru-RU" sz="2200" dirty="0" err="1" smtClean="0"/>
              <a:t>window</a:t>
            </a:r>
            <a:r>
              <a:rPr lang="ru-RU" sz="2200" dirty="0" smtClean="0"/>
              <a:t>/</a:t>
            </a:r>
            <a:r>
              <a:rPr lang="ru-RU" sz="2200" dirty="0" err="1" smtClean="0"/>
              <a:t>door</a:t>
            </a:r>
            <a:r>
              <a:rPr lang="ru-RU" sz="2200" dirty="0" smtClean="0"/>
              <a:t>);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200" dirty="0" smtClean="0"/>
              <a:t>- найдите окончания каждого предложения в тексте/ выберите из предложенных окончаний, которые более подходят по смыслу; 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Объем словарного запаса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71"/>
          <a:ext cx="8229600" cy="56102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652"/>
                <a:gridCol w="3714776"/>
                <a:gridCol w="3686172"/>
              </a:tblGrid>
              <a:tr h="428627"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/>
                        <a:t>класс</a:t>
                      </a:r>
                      <a:endParaRPr lang="ru-RU" sz="20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/>
                        <a:t>активный словарный запас</a:t>
                      </a:r>
                      <a:endParaRPr lang="ru-RU" sz="20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 smtClean="0"/>
                        <a:t>пассивный словарный запас</a:t>
                      </a:r>
                      <a:endParaRPr lang="ru-RU" sz="2000" b="1" i="0" dirty="0"/>
                    </a:p>
                  </a:txBody>
                  <a:tcPr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200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350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500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625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675</a:t>
                      </a:r>
                      <a:endParaRPr lang="ru-RU" sz="2800" b="1" dirty="0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750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800</a:t>
                      </a:r>
                      <a:endParaRPr lang="ru-RU" sz="2800" b="1" dirty="0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900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1000</a:t>
                      </a:r>
                      <a:endParaRPr lang="ru-RU" sz="2800" b="1" dirty="0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1050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1250</a:t>
                      </a:r>
                      <a:endParaRPr lang="ru-RU" sz="2800" b="1" dirty="0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9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1200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1350</a:t>
                      </a:r>
                      <a:endParaRPr lang="ru-RU" sz="2800" b="1" dirty="0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1300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1400</a:t>
                      </a:r>
                      <a:endParaRPr lang="ru-RU" sz="2800" b="1" dirty="0"/>
                    </a:p>
                  </a:txBody>
                  <a:tcPr anchor="ctr"/>
                </a:tc>
              </a:tr>
              <a:tr h="46879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ru-RU" sz="28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1400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/>
                        <a:t>1500</a:t>
                      </a:r>
                      <a:endParaRPr lang="ru-RU" sz="2800" b="1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Лексический навык </a:t>
            </a:r>
            <a:r>
              <a:rPr lang="ru-RU" sz="4000" b="1" dirty="0" smtClean="0"/>
              <a:t>– это способность мгновенно вызывать из долговременной памяти эталон слова в зависимости от конкретной речевой задачи и включать в речевую цепь. (</a:t>
            </a:r>
            <a:r>
              <a:rPr lang="ru-RU" sz="4000" b="1" dirty="0" err="1" smtClean="0"/>
              <a:t>Миньяр-Белоручев</a:t>
            </a:r>
            <a:r>
              <a:rPr lang="ru-RU" sz="4000" b="1" dirty="0" smtClean="0"/>
              <a:t> Р.К.) 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Словарный запас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92500" lnSpcReduction="10000"/>
          </a:bodyPr>
          <a:lstStyle/>
          <a:p>
            <a:pPr marL="0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7030A0"/>
                </a:solidFill>
              </a:rPr>
              <a:t>Активный (продуктивный):</a:t>
            </a:r>
          </a:p>
          <a:p>
            <a:pPr marL="0">
              <a:buNone/>
            </a:pPr>
            <a:r>
              <a:rPr lang="ru-RU" dirty="0" smtClean="0"/>
              <a:t>эта та лексика, которой человек постоянно пользуется в устном речевом общении </a:t>
            </a:r>
            <a:r>
              <a:rPr lang="ru-RU" b="1" dirty="0" smtClean="0">
                <a:solidFill>
                  <a:srgbClr val="7030A0"/>
                </a:solidFill>
              </a:rPr>
              <a:t>Пассивный (рецептивный):</a:t>
            </a:r>
          </a:p>
          <a:p>
            <a:pPr marL="0">
              <a:buNone/>
            </a:pPr>
            <a:r>
              <a:rPr lang="ru-RU" dirty="0" smtClean="0"/>
              <a:t>те ЛЕ, которые человек узнает при чтении и </a:t>
            </a:r>
            <a:r>
              <a:rPr lang="ru-RU" dirty="0" err="1" smtClean="0"/>
              <a:t>аудирование</a:t>
            </a:r>
            <a:r>
              <a:rPr lang="ru-RU" dirty="0" smtClean="0"/>
              <a:t>, но не использует в речи </a:t>
            </a:r>
            <a:r>
              <a:rPr lang="ru-RU" b="1" dirty="0" smtClean="0">
                <a:solidFill>
                  <a:srgbClr val="7030A0"/>
                </a:solidFill>
              </a:rPr>
              <a:t>Потенциальный:</a:t>
            </a:r>
            <a:r>
              <a:rPr lang="ru-RU" dirty="0" smtClean="0"/>
              <a:t> </a:t>
            </a:r>
          </a:p>
          <a:p>
            <a:pPr marL="0">
              <a:buNone/>
            </a:pPr>
            <a:r>
              <a:rPr lang="ru-RU" dirty="0" smtClean="0"/>
              <a:t>те ЛЕ, которые человек не знает, но потенциально может догадаться об их значении, использую языковую догадку (контекст, правила словообразования)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Этапы формирования лексического навыка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ru-RU" sz="3600" dirty="0" smtClean="0"/>
              <a:t>ознакомление с функцией слова, его значением, формальными признаками</a:t>
            </a:r>
          </a:p>
          <a:p>
            <a:pPr marL="514350" indent="-514350">
              <a:buAutoNum type="arabicParenR"/>
            </a:pPr>
            <a:r>
              <a:rPr lang="ru-RU" sz="3600" dirty="0" smtClean="0"/>
              <a:t>тренировка и усвоение слов </a:t>
            </a:r>
          </a:p>
          <a:p>
            <a:pPr marL="514350" indent="-514350">
              <a:buAutoNum type="arabicParenR"/>
            </a:pPr>
            <a:r>
              <a:rPr lang="ru-RU" sz="3600" dirty="0" smtClean="0"/>
              <a:t>использование новых лексических единиц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Способы </a:t>
            </a:r>
            <a:r>
              <a:rPr lang="ru-RU" b="1" dirty="0" err="1" smtClean="0">
                <a:solidFill>
                  <a:srgbClr val="C00000"/>
                </a:solidFill>
              </a:rPr>
              <a:t>семантизации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1. Использование наглядности (предметной, изобразительной, звуковой, контекстуальной, показ действия). </a:t>
            </a:r>
          </a:p>
          <a:p>
            <a:pPr>
              <a:buNone/>
            </a:pPr>
            <a:r>
              <a:rPr lang="ru-RU" dirty="0" smtClean="0"/>
              <a:t>2. Использование синонимов/антонимов. </a:t>
            </a:r>
          </a:p>
          <a:p>
            <a:pPr>
              <a:buNone/>
            </a:pPr>
            <a:r>
              <a:rPr lang="ru-RU" dirty="0" smtClean="0"/>
              <a:t>3. Использование известных способов словообразования. </a:t>
            </a:r>
          </a:p>
          <a:p>
            <a:pPr>
              <a:buNone/>
            </a:pPr>
            <a:r>
              <a:rPr lang="ru-RU" dirty="0" smtClean="0"/>
              <a:t>4. Перевод.</a:t>
            </a:r>
          </a:p>
          <a:p>
            <a:pPr>
              <a:buNone/>
            </a:pPr>
            <a:r>
              <a:rPr lang="ru-RU" dirty="0" smtClean="0"/>
              <a:t>5. Работа со словарями.</a:t>
            </a:r>
          </a:p>
          <a:p>
            <a:pPr>
              <a:buNone/>
            </a:pPr>
            <a:r>
              <a:rPr lang="ru-RU" dirty="0" smtClean="0"/>
              <a:t>6. Контекст.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Подготовительные языковые упражнения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на имитацию </a:t>
            </a:r>
          </a:p>
          <a:p>
            <a:r>
              <a:rPr lang="ru-RU" dirty="0" smtClean="0"/>
              <a:t>на репродукцию</a:t>
            </a:r>
          </a:p>
          <a:p>
            <a:r>
              <a:rPr lang="ru-RU" dirty="0" smtClean="0"/>
              <a:t>на идентификацию и дифференциацию </a:t>
            </a:r>
          </a:p>
          <a:p>
            <a:r>
              <a:rPr lang="ru-RU" dirty="0" smtClean="0"/>
              <a:t>на подстановку </a:t>
            </a:r>
          </a:p>
          <a:p>
            <a:r>
              <a:rPr lang="ru-RU" dirty="0" smtClean="0"/>
              <a:t>на трансформацию</a:t>
            </a:r>
          </a:p>
          <a:p>
            <a:pPr>
              <a:buNone/>
            </a:pPr>
            <a:r>
              <a:rPr lang="ru-RU" b="1" dirty="0" smtClean="0"/>
              <a:t>Первичная тренировка </a:t>
            </a:r>
            <a:r>
              <a:rPr lang="ru-RU" dirty="0" smtClean="0"/>
              <a:t>в употреблении новой лексики осуществляется в условно-речевых ситуациях (в условиях специально организованного общения).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Система лексических упражнений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7030A0"/>
                </a:solidFill>
              </a:rPr>
              <a:t>Упражнения на уровне слова:</a:t>
            </a:r>
          </a:p>
          <a:p>
            <a:pPr>
              <a:spcBef>
                <a:spcPts val="0"/>
              </a:spcBef>
              <a:buNone/>
            </a:pPr>
            <a:r>
              <a:rPr lang="ru-RU" sz="3000" dirty="0" smtClean="0"/>
              <a:t> • Выразить то же самое с помощью одного слова. </a:t>
            </a:r>
          </a:p>
          <a:p>
            <a:pPr>
              <a:spcBef>
                <a:spcPts val="0"/>
              </a:spcBef>
              <a:buNone/>
            </a:pPr>
            <a:r>
              <a:rPr lang="ru-RU" sz="3000" dirty="0" smtClean="0"/>
              <a:t>• Подобрать синонимы/антонимы к данному слову.</a:t>
            </a:r>
          </a:p>
          <a:p>
            <a:pPr>
              <a:spcBef>
                <a:spcPts val="0"/>
              </a:spcBef>
              <a:buNone/>
            </a:pPr>
            <a:r>
              <a:rPr lang="ru-RU" sz="3000" dirty="0" smtClean="0"/>
              <a:t> • Выбрать слова с наиболее общим значением. </a:t>
            </a:r>
          </a:p>
          <a:p>
            <a:pPr>
              <a:spcBef>
                <a:spcPts val="0"/>
              </a:spcBef>
              <a:buNone/>
            </a:pPr>
            <a:r>
              <a:rPr lang="ru-RU" sz="3000" dirty="0" smtClean="0"/>
              <a:t>• Расположить слова по определенному принципу или признаку.</a:t>
            </a:r>
          </a:p>
          <a:p>
            <a:pPr>
              <a:spcBef>
                <a:spcPts val="0"/>
              </a:spcBef>
              <a:buNone/>
            </a:pPr>
            <a:r>
              <a:rPr lang="ru-RU" sz="3000" dirty="0" smtClean="0"/>
              <a:t> • Определить слово, которое не подходит к данной группе. </a:t>
            </a:r>
          </a:p>
          <a:p>
            <a:pPr>
              <a:spcBef>
                <a:spcPts val="0"/>
              </a:spcBef>
              <a:buNone/>
            </a:pPr>
            <a:r>
              <a:rPr lang="ru-RU" sz="3000" dirty="0" smtClean="0"/>
              <a:t>• Образовать как можно больше однокоренных слов</a:t>
            </a: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Упражнения на уровне словосочетания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• Составить / подобрать словосочетания к предложенным словам. </a:t>
            </a:r>
          </a:p>
          <a:p>
            <a:pPr>
              <a:buNone/>
            </a:pPr>
            <a:r>
              <a:rPr lang="ru-RU" dirty="0" smtClean="0"/>
              <a:t>• Добавить / подобрать к существительным 3-4 определения (к глаголам 3-4 наречия) и т.д. </a:t>
            </a:r>
          </a:p>
          <a:p>
            <a:pPr>
              <a:buNone/>
            </a:pPr>
            <a:r>
              <a:rPr lang="ru-RU" dirty="0" smtClean="0"/>
              <a:t>• Соединить разрозненные слова таким образом, чтобы получились идиоматические выражения / пословицы / поговорки и т.п.</a:t>
            </a:r>
          </a:p>
          <a:p>
            <a:pPr>
              <a:buNone/>
            </a:pPr>
            <a:r>
              <a:rPr lang="ru-RU" dirty="0" smtClean="0"/>
              <a:t> • Подобрать к одному существительному как можно больше прилагательных и глаголов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Упражнения на уровне предложения и сверхфразового единства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2864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• </a:t>
            </a:r>
            <a:r>
              <a:rPr lang="ru-RU" sz="3500" dirty="0" smtClean="0"/>
              <a:t>Ответить на вопросы. </a:t>
            </a:r>
          </a:p>
          <a:p>
            <a:pPr>
              <a:buNone/>
            </a:pPr>
            <a:r>
              <a:rPr lang="ru-RU" sz="3500" dirty="0" smtClean="0"/>
              <a:t>• Поставить вопросы к выделенным словам / написать вопросы, ответами на которые могут быть данные слова и выражения. </a:t>
            </a:r>
          </a:p>
          <a:p>
            <a:pPr>
              <a:buNone/>
            </a:pPr>
            <a:r>
              <a:rPr lang="ru-RU" sz="3500" dirty="0" smtClean="0"/>
              <a:t>• Закончить предложения.</a:t>
            </a:r>
          </a:p>
          <a:p>
            <a:pPr>
              <a:buNone/>
            </a:pPr>
            <a:r>
              <a:rPr lang="ru-RU" sz="3500" dirty="0" smtClean="0"/>
              <a:t> • Соединить разрозненные части предложений в связный текст.</a:t>
            </a:r>
          </a:p>
          <a:p>
            <a:pPr>
              <a:buNone/>
            </a:pPr>
            <a:r>
              <a:rPr lang="ru-RU" sz="3500" dirty="0" smtClean="0"/>
              <a:t>• Дать свою дефиницию слова.</a:t>
            </a:r>
          </a:p>
          <a:p>
            <a:pPr>
              <a:buNone/>
            </a:pPr>
            <a:r>
              <a:rPr lang="ru-RU" sz="3500" dirty="0" smtClean="0"/>
              <a:t> • Прокомментировать пословицу. </a:t>
            </a:r>
          </a:p>
          <a:p>
            <a:pPr>
              <a:buNone/>
            </a:pPr>
            <a:r>
              <a:rPr lang="ru-RU" sz="3500" dirty="0" smtClean="0"/>
              <a:t>• Сравнить героев, животных, басни, сказки, города, страны и т.п.</a:t>
            </a:r>
          </a:p>
          <a:p>
            <a:pPr>
              <a:buNone/>
            </a:pPr>
            <a:r>
              <a:rPr lang="ru-RU" sz="3500" dirty="0" smtClean="0"/>
              <a:t> • Составить рассказ с данными словами.</a:t>
            </a:r>
          </a:p>
          <a:p>
            <a:pPr>
              <a:buNone/>
            </a:pPr>
            <a:r>
              <a:rPr lang="ru-RU" sz="3500" dirty="0" smtClean="0"/>
              <a:t> • </a:t>
            </a:r>
            <a:r>
              <a:rPr lang="ru-RU" sz="3500" smtClean="0"/>
              <a:t>Описать картинку.</a:t>
            </a:r>
            <a:endParaRPr lang="ru-RU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570</Words>
  <PresentationFormat>Экран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Формирование лексических навыков обучающихся</vt:lpstr>
      <vt:lpstr>Слайд 2</vt:lpstr>
      <vt:lpstr>Словарный запас</vt:lpstr>
      <vt:lpstr>Этапы формирования лексического навыка</vt:lpstr>
      <vt:lpstr>Способы семантизации</vt:lpstr>
      <vt:lpstr>Подготовительные языковые упражнения</vt:lpstr>
      <vt:lpstr>Система лексических упражнений</vt:lpstr>
      <vt:lpstr>Упражнения на уровне словосочетания</vt:lpstr>
      <vt:lpstr>Упражнения на уровне предложения и сверхфразового единства</vt:lpstr>
      <vt:lpstr>Упражнения для формирования лексических навыков рецептивного характера:</vt:lpstr>
      <vt:lpstr>Объем словарного запаса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лексических навыков обучающихся</dc:title>
  <dc:creator>Александр</dc:creator>
  <cp:lastModifiedBy>Александр</cp:lastModifiedBy>
  <cp:revision>37</cp:revision>
  <dcterms:created xsi:type="dcterms:W3CDTF">2024-03-24T10:49:56Z</dcterms:created>
  <dcterms:modified xsi:type="dcterms:W3CDTF">2024-09-29T11:37:46Z</dcterms:modified>
</cp:coreProperties>
</file>