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8" r:id="rId3"/>
    <p:sldId id="275" r:id="rId4"/>
    <p:sldId id="257" r:id="rId5"/>
    <p:sldId id="260" r:id="rId6"/>
    <p:sldId id="264" r:id="rId7"/>
    <p:sldId id="269" r:id="rId8"/>
    <p:sldId id="262" r:id="rId9"/>
    <p:sldId id="270" r:id="rId10"/>
    <p:sldId id="265" r:id="rId11"/>
    <p:sldId id="272" r:id="rId12"/>
    <p:sldId id="273" r:id="rId13"/>
    <p:sldId id="274" r:id="rId14"/>
    <p:sldId id="277" r:id="rId15"/>
    <p:sldId id="271" r:id="rId16"/>
    <p:sldId id="266" r:id="rId17"/>
    <p:sldId id="267" r:id="rId18"/>
    <p:sldId id="268" r:id="rId19"/>
    <p:sldId id="279" r:id="rId20"/>
    <p:sldId id="281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gosreestr.ru/" TargetMode="External"/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gos.ru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sz="4900" b="1" dirty="0" smtClean="0">
                <a:solidFill>
                  <a:srgbClr val="C00000"/>
                </a:solidFill>
              </a:rPr>
              <a:t>Новые ФГОС</a:t>
            </a:r>
            <a:br>
              <a:rPr lang="ru-RU" sz="4900" b="1" dirty="0" smtClean="0">
                <a:solidFill>
                  <a:srgbClr val="C00000"/>
                </a:solidFill>
              </a:rPr>
            </a:br>
            <a:r>
              <a:rPr lang="ru-RU" b="1" dirty="0" smtClean="0"/>
              <a:t>(НОО, ООО)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01.09.2022</a:t>
            </a:r>
            <a:r>
              <a:rPr lang="ru-RU" sz="4400" b="1" dirty="0" smtClean="0"/>
              <a:t> – 1, 5 классы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01.09.2023</a:t>
            </a:r>
            <a:r>
              <a:rPr lang="ru-RU" sz="4400" b="1" dirty="0" smtClean="0"/>
              <a:t> – 1-7 классы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01.09.2024</a:t>
            </a:r>
            <a:r>
              <a:rPr lang="ru-RU" sz="4400" b="1" dirty="0" smtClean="0"/>
              <a:t> – 1-9 классы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6054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1581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Говорение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0801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Диалог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(4-5 фраз)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-диалог этикетного характера</a:t>
                      </a:r>
                    </a:p>
                    <a:p>
                      <a:r>
                        <a:rPr lang="ru-RU" sz="2400" b="1" dirty="0" smtClean="0"/>
                        <a:t>-диалог-побуждение  к действию</a:t>
                      </a:r>
                    </a:p>
                    <a:p>
                      <a:r>
                        <a:rPr lang="ru-RU" sz="2400" b="1" dirty="0" smtClean="0"/>
                        <a:t>-диалог-расспрос</a:t>
                      </a:r>
                    </a:p>
                  </a:txBody>
                  <a:tcPr/>
                </a:tc>
              </a:tr>
              <a:tr h="1055607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Монолог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(4-5 фраз)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-описание/характеристика</a:t>
                      </a:r>
                    </a:p>
                    <a:p>
                      <a:r>
                        <a:rPr lang="ru-RU" sz="2400" b="1" dirty="0" smtClean="0"/>
                        <a:t>-повествование</a:t>
                      </a:r>
                      <a:endParaRPr lang="ru-RU" sz="2400" b="1" dirty="0"/>
                    </a:p>
                  </a:txBody>
                  <a:tcPr/>
                </a:tc>
              </a:tr>
              <a:tr h="1055607"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передача основного содержания прочитанного текста</a:t>
                      </a:r>
                      <a:endParaRPr lang="ru-RU" sz="2400" b="1" dirty="0"/>
                    </a:p>
                  </a:txBody>
                  <a:tcPr/>
                </a:tc>
              </a:tr>
              <a:tr h="1055607"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представление результатов выполненной проектной работы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376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33493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Аудирование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81151"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Понимание речи</a:t>
                      </a:r>
                      <a:r>
                        <a:rPr lang="ru-RU" sz="2400" b="1" baseline="0" dirty="0" smtClean="0"/>
                        <a:t> учителя и одноклассников на уроке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266222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Адаптированный или аутентичный учебный текст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до 1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</a:rPr>
                        <a:t> минуты</a:t>
                      </a:r>
                      <a:r>
                        <a:rPr lang="ru-RU" sz="2400" b="1" baseline="0" dirty="0" smtClean="0"/>
                        <a:t>, построенный на изученном языковом материале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400" b="1" dirty="0" smtClean="0"/>
                        <a:t>Понимание основного содержания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1" dirty="0" smtClean="0"/>
                        <a:t>понимание запрашиваемой информации</a:t>
                      </a:r>
                      <a:endParaRPr lang="ru-RU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15"/>
          <a:ext cx="8229600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71503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Смысловое чтение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7223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Учебные и адаптированные аутентичные тексты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до 80 слов</a:t>
                      </a:r>
                      <a:r>
                        <a:rPr lang="ru-RU" sz="2400" b="1" dirty="0" smtClean="0"/>
                        <a:t>, построенные на изученном языковом материале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Читать вслух и понимать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1035195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Тексты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до 160 слов</a:t>
                      </a:r>
                      <a:r>
                        <a:rPr lang="ru-RU" sz="2400" b="1" dirty="0" smtClean="0"/>
                        <a:t>, содержащие отдельные незнакомые слова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Читать про себя и понимать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716674"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Определять тему, основную мысль</a:t>
                      </a:r>
                      <a:endParaRPr lang="ru-RU" sz="2400" b="1" dirty="0"/>
                    </a:p>
                  </a:txBody>
                  <a:tcPr/>
                </a:tc>
              </a:tr>
              <a:tr h="716674"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Извлекать запрашиваемую информацию</a:t>
                      </a:r>
                      <a:endParaRPr lang="ru-RU" sz="2400" b="1" dirty="0"/>
                    </a:p>
                  </a:txBody>
                  <a:tcPr/>
                </a:tc>
              </a:tr>
              <a:tr h="1035195"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Читать и понимать </a:t>
                      </a:r>
                      <a:r>
                        <a:rPr lang="ru-RU" sz="2400" b="1" dirty="0" err="1" smtClean="0"/>
                        <a:t>несплошные</a:t>
                      </a:r>
                      <a:r>
                        <a:rPr lang="ru-RU" sz="2400" b="1" dirty="0" smtClean="0"/>
                        <a:t> тексты (таблицы)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229600" cy="4500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200868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Письмо</a:t>
                      </a:r>
                      <a:endParaRPr lang="ru-RU" sz="4000" dirty="0"/>
                    </a:p>
                  </a:txBody>
                  <a:tcPr anchor="ctr"/>
                </a:tc>
              </a:tr>
              <a:tr h="66878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Владеть</a:t>
                      </a:r>
                      <a:r>
                        <a:rPr lang="ru-RU" sz="2400" b="1" baseline="0" dirty="0" smtClean="0"/>
                        <a:t> техникой письма</a:t>
                      </a:r>
                      <a:endParaRPr lang="ru-RU" sz="2400" b="1" dirty="0"/>
                    </a:p>
                  </a:txBody>
                  <a:tcPr/>
                </a:tc>
              </a:tr>
              <a:tr h="66878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Заполнять простые анкеты и формуляры</a:t>
                      </a:r>
                      <a:endParaRPr lang="ru-RU" sz="2400" b="1" dirty="0"/>
                    </a:p>
                  </a:txBody>
                  <a:tcPr/>
                </a:tc>
              </a:tr>
              <a:tr h="115434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Писать электронное сообщение личного характера с опорой на образец</a:t>
                      </a:r>
                      <a:r>
                        <a:rPr lang="ru-RU" sz="2400" b="1" baseline="0" dirty="0" smtClean="0"/>
                        <a:t> объемом 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</a:rPr>
                        <a:t>до 40 слов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Предметные результаты ООО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Тематическое содержание речи</a:t>
            </a:r>
          </a:p>
          <a:p>
            <a:pPr>
              <a:buNone/>
            </a:pPr>
            <a:r>
              <a:rPr lang="ru-RU" dirty="0" smtClean="0"/>
              <a:t>1.Моя семья </a:t>
            </a:r>
          </a:p>
          <a:p>
            <a:pPr>
              <a:buNone/>
            </a:pPr>
            <a:r>
              <a:rPr lang="ru-RU" dirty="0" smtClean="0"/>
              <a:t>2. Мои друзья</a:t>
            </a:r>
          </a:p>
          <a:p>
            <a:pPr>
              <a:buNone/>
            </a:pPr>
            <a:r>
              <a:rPr lang="ru-RU" dirty="0" smtClean="0"/>
              <a:t>3. Свободное время современного подростка</a:t>
            </a:r>
          </a:p>
          <a:p>
            <a:pPr>
              <a:buNone/>
            </a:pPr>
            <a:r>
              <a:rPr lang="ru-RU" dirty="0" smtClean="0"/>
              <a:t>4. Здоровый образ жизни</a:t>
            </a:r>
          </a:p>
          <a:p>
            <a:pPr>
              <a:buNone/>
            </a:pPr>
            <a:r>
              <a:rPr lang="ru-RU" dirty="0" smtClean="0"/>
              <a:t>5. Школа </a:t>
            </a:r>
          </a:p>
          <a:p>
            <a:pPr>
              <a:buNone/>
            </a:pPr>
            <a:r>
              <a:rPr lang="ru-RU" dirty="0" smtClean="0"/>
              <a:t>6. Мир современных профессий</a:t>
            </a:r>
          </a:p>
          <a:p>
            <a:pPr>
              <a:buNone/>
            </a:pPr>
            <a:r>
              <a:rPr lang="ru-RU" dirty="0" smtClean="0"/>
              <a:t>7. Окружающий мир</a:t>
            </a:r>
          </a:p>
          <a:p>
            <a:pPr>
              <a:buNone/>
            </a:pPr>
            <a:r>
              <a:rPr lang="ru-RU" dirty="0" smtClean="0"/>
              <a:t>8. СМИ и Интернет</a:t>
            </a:r>
          </a:p>
          <a:p>
            <a:pPr>
              <a:buNone/>
            </a:pPr>
            <a:r>
              <a:rPr lang="ru-RU" dirty="0" smtClean="0"/>
              <a:t>9. Родная страна и страны изучаемого языка </a:t>
            </a:r>
          </a:p>
          <a:p>
            <a:pPr>
              <a:buNone/>
            </a:pPr>
            <a:r>
              <a:rPr lang="ru-RU" dirty="0" smtClean="0"/>
              <a:t>10. Выдающиеся люди родной страны и стран изучаемого языка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857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5257808"/>
              </a:tblGrid>
              <a:tr h="752693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Говорение</a:t>
                      </a:r>
                      <a:endParaRPr lang="ru-RU" sz="4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5443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Диалог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(до 8 реплик)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-диалог этикетного характера</a:t>
                      </a:r>
                    </a:p>
                    <a:p>
                      <a:r>
                        <a:rPr lang="ru-RU" sz="2400" b="1" dirty="0" smtClean="0"/>
                        <a:t>-диалог-побуждение  к действию</a:t>
                      </a:r>
                    </a:p>
                    <a:p>
                      <a:r>
                        <a:rPr lang="ru-RU" sz="2400" b="1" dirty="0" smtClean="0"/>
                        <a:t>-диалог-расспрос</a:t>
                      </a:r>
                    </a:p>
                    <a:p>
                      <a:r>
                        <a:rPr lang="ru-RU" sz="2400" b="1" dirty="0" smtClean="0"/>
                        <a:t>-диалог-обмен мнениями</a:t>
                      </a:r>
                    </a:p>
                    <a:p>
                      <a:r>
                        <a:rPr lang="ru-RU" sz="2400" b="1" dirty="0" smtClean="0"/>
                        <a:t>-комбинированный диалог</a:t>
                      </a:r>
                    </a:p>
                    <a:p>
                      <a:endParaRPr lang="ru-RU" sz="2400" b="1" dirty="0"/>
                    </a:p>
                  </a:txBody>
                  <a:tcPr anchor="ctr"/>
                </a:tc>
              </a:tr>
              <a:tr h="88359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Монолог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(10-12 фраз)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-описание/характеристика</a:t>
                      </a:r>
                    </a:p>
                    <a:p>
                      <a:r>
                        <a:rPr lang="ru-RU" sz="2400" b="1" dirty="0" smtClean="0"/>
                        <a:t>-повествование/сообщение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883596"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передача основного содержания прослушанного/прочитанного текста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883596"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представление результатов выполненной проектной работы</a:t>
                      </a:r>
                      <a:endParaRPr lang="ru-RU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57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602"/>
                <a:gridCol w="5614998"/>
              </a:tblGrid>
              <a:tr h="11882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Аудирование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6924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Текст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до 2 минут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-понимание общего содержания</a:t>
                      </a:r>
                    </a:p>
                    <a:p>
                      <a:r>
                        <a:rPr lang="ru-RU" sz="2400" b="1" dirty="0" smtClean="0"/>
                        <a:t>-понимание запрашиваемой информации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76671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Смысловое чтение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2566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Текст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450-500 слов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-понимание основного содержания</a:t>
                      </a:r>
                    </a:p>
                    <a:p>
                      <a:r>
                        <a:rPr lang="ru-RU" sz="2400" b="1" dirty="0" smtClean="0"/>
                        <a:t>-понимание</a:t>
                      </a:r>
                      <a:r>
                        <a:rPr lang="ru-RU" sz="2400" b="1" baseline="0" dirty="0" smtClean="0"/>
                        <a:t> запрашиваемой информации</a:t>
                      </a:r>
                    </a:p>
                    <a:p>
                      <a:r>
                        <a:rPr lang="ru-RU" sz="2400" b="1" baseline="0" dirty="0" smtClean="0"/>
                        <a:t>-полное понимание</a:t>
                      </a:r>
                      <a:endParaRPr lang="ru-RU" sz="2400" b="1" dirty="0"/>
                    </a:p>
                  </a:txBody>
                  <a:tcPr/>
                </a:tc>
              </a:tr>
              <a:tr h="569543">
                <a:tc>
                  <a:txBody>
                    <a:bodyPr/>
                    <a:lstStyle/>
                    <a:p>
                      <a:r>
                        <a:rPr lang="ru-RU" sz="2400" b="1" dirty="0" err="1" smtClean="0"/>
                        <a:t>Несплошные</a:t>
                      </a:r>
                      <a:r>
                        <a:rPr lang="ru-RU" sz="2400" b="1" dirty="0" smtClean="0"/>
                        <a:t> тексты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Таблицы,</a:t>
                      </a:r>
                      <a:r>
                        <a:rPr lang="ru-RU" sz="2400" b="1" baseline="0" dirty="0" smtClean="0"/>
                        <a:t> диаграммы, схемы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4"/>
          <a:ext cx="8229600" cy="492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436"/>
                <a:gridCol w="2543164"/>
              </a:tblGrid>
              <a:tr h="790838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Письменная речь</a:t>
                      </a:r>
                      <a:endParaRPr lang="ru-RU" sz="4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576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Заполнение анкет и формуляров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400" b="1"/>
                    </a:p>
                  </a:txBody>
                  <a:tcPr/>
                </a:tc>
              </a:tr>
              <a:tr h="51576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Электронное сообщение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100-120 слов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134098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Письменное высказывание с опорой на план, таблицу, картинку, прочитанный/прослушанный текст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100-120 слов</a:t>
                      </a:r>
                    </a:p>
                    <a:p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83749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Преобразование таблицы/схемы в текст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928375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Представление результатов</a:t>
                      </a:r>
                      <a:r>
                        <a:rPr lang="ru-RU" sz="2400" b="1" baseline="0" dirty="0" smtClean="0"/>
                        <a:t> проектной работы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100-120 слов</a:t>
                      </a:r>
                    </a:p>
                    <a:p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Вопросы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85828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1.Требования к структуре рабочей программы отличаются от структуры рабочей программы, представленной в конструкторе учебных программ</a:t>
            </a:r>
          </a:p>
          <a:p>
            <a:pPr>
              <a:buNone/>
            </a:pPr>
            <a:r>
              <a:rPr lang="ru-RU" dirty="0" smtClean="0"/>
              <a:t>2.Используемые учебники не соответствуют по содержанию новым ФГОС</a:t>
            </a:r>
          </a:p>
          <a:p>
            <a:pPr>
              <a:buNone/>
            </a:pPr>
            <a:r>
              <a:rPr lang="ru-RU" dirty="0" smtClean="0"/>
              <a:t>3.Второй иностранный язык по заявлению родителей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Документы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929354"/>
          </a:xfrm>
        </p:spPr>
        <p:txBody>
          <a:bodyPr>
            <a:noAutofit/>
          </a:bodyPr>
          <a:lstStyle/>
          <a:p>
            <a:r>
              <a:rPr lang="ru-RU" sz="2100" b="1" dirty="0" smtClean="0"/>
              <a:t>Приказ </a:t>
            </a:r>
            <a:r>
              <a:rPr lang="ru-RU" sz="2100" dirty="0" smtClean="0"/>
              <a:t>Министерства просвещения №286 от 31 мая 2021 года об утверждении ФГОС НОО</a:t>
            </a:r>
          </a:p>
          <a:p>
            <a:r>
              <a:rPr lang="ru-RU" sz="2100" b="1" dirty="0" smtClean="0"/>
              <a:t>Приказ</a:t>
            </a:r>
            <a:r>
              <a:rPr lang="ru-RU" sz="2100" dirty="0" smtClean="0"/>
              <a:t> Министерства просвещения №287 от 31 мая 2021 года об утверждении ФГОС ООО</a:t>
            </a:r>
          </a:p>
          <a:p>
            <a:r>
              <a:rPr lang="ru-RU" sz="2100" b="1" dirty="0" smtClean="0"/>
              <a:t>Письмо </a:t>
            </a:r>
            <a:r>
              <a:rPr lang="ru-RU" sz="2100" dirty="0" err="1" smtClean="0"/>
              <a:t>Минпросвещения</a:t>
            </a:r>
            <a:r>
              <a:rPr lang="ru-RU" sz="2100" dirty="0" smtClean="0"/>
              <a:t> России от 15.02.2022 года «О направлении методических рекомендаций»</a:t>
            </a:r>
          </a:p>
          <a:p>
            <a:r>
              <a:rPr lang="ru-RU" sz="2100" b="1" dirty="0" smtClean="0"/>
              <a:t>Примерная рабочая программа </a:t>
            </a:r>
            <a:r>
              <a:rPr lang="ru-RU" sz="2100" dirty="0" smtClean="0"/>
              <a:t>начального общего образования. Английский язык.</a:t>
            </a:r>
          </a:p>
          <a:p>
            <a:r>
              <a:rPr lang="ru-RU" sz="2100" b="1" dirty="0" smtClean="0"/>
              <a:t>Примерная рабочая программа </a:t>
            </a:r>
            <a:r>
              <a:rPr lang="ru-RU" sz="2100" dirty="0" smtClean="0"/>
              <a:t>основного общего образования. Английский язык.</a:t>
            </a:r>
          </a:p>
          <a:p>
            <a:r>
              <a:rPr lang="ru-RU" sz="2100" b="1" dirty="0" smtClean="0"/>
              <a:t>УНИВЕРСАЛЬНЫЙ КОДИФИКАТОР </a:t>
            </a:r>
            <a:r>
              <a:rPr lang="ru-RU" sz="2100" dirty="0" smtClean="0"/>
              <a:t>распределённых по классам проверяемых требований к результатам освоения основной образовательной программы начального общего образования и элементов содержания по АНГЛИЙСКОМУ ЯЗЫКУ </a:t>
            </a:r>
          </a:p>
          <a:p>
            <a:r>
              <a:rPr lang="ru-RU" sz="2100" b="1" dirty="0" smtClean="0"/>
              <a:t>УНИВЕРСАЛЬНЫЙ КОДИФИКАТОР </a:t>
            </a:r>
            <a:r>
              <a:rPr lang="ru-RU" sz="2100" dirty="0" smtClean="0"/>
              <a:t>распределённых по классам проверяемых требований к результатам освоения основной образовательной программы основного общего образования и элементов содержания по АНГЛИЙСКОМУ ЯЗЫКУ </a:t>
            </a:r>
          </a:p>
          <a:p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Подготовка учащихся к ОГЭ и ЕГЭ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</a:p>
          <a:p>
            <a:r>
              <a:rPr lang="ru-RU" dirty="0" smtClean="0"/>
              <a:t>Трудности</a:t>
            </a:r>
          </a:p>
          <a:p>
            <a:r>
              <a:rPr lang="ru-RU" dirty="0" err="1" smtClean="0"/>
              <a:t>Лайфхаки</a:t>
            </a:r>
            <a:endParaRPr lang="ru-RU" dirty="0" smtClean="0"/>
          </a:p>
          <a:p>
            <a:r>
              <a:rPr lang="ru-RU" dirty="0" smtClean="0"/>
              <a:t>Типичные ошибки (по материалам для региональных экспертных комиссий)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Изменения в КИМ 2023г.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 экзаменационной работе 2023 г. сокращено с </a:t>
            </a:r>
            <a:r>
              <a:rPr lang="ru-RU" b="1" dirty="0" smtClean="0"/>
              <a:t>20 </a:t>
            </a:r>
            <a:r>
              <a:rPr lang="ru-RU" dirty="0" smtClean="0"/>
              <a:t>до </a:t>
            </a:r>
            <a:r>
              <a:rPr lang="ru-RU" b="1" dirty="0" smtClean="0"/>
              <a:t>18 </a:t>
            </a:r>
            <a:r>
              <a:rPr lang="ru-RU" dirty="0" smtClean="0"/>
              <a:t>количество заданий в разделе 3 «Грамматика и лексика».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 Уменьшено максимальное количество баллов за выполнение заданий 1, 2, 10 и 11. Максимальный балл за верное выполнение заданий </a:t>
            </a:r>
            <a:r>
              <a:rPr lang="ru-RU" b="1" dirty="0" smtClean="0"/>
              <a:t>1 и 11 </a:t>
            </a:r>
            <a:r>
              <a:rPr lang="ru-RU" dirty="0" smtClean="0"/>
              <a:t>стал равен </a:t>
            </a:r>
            <a:r>
              <a:rPr lang="ru-RU" b="1" dirty="0" smtClean="0"/>
              <a:t>3 баллам</a:t>
            </a:r>
            <a:r>
              <a:rPr lang="ru-RU" dirty="0" smtClean="0"/>
              <a:t>, за верное выполнение заданий </a:t>
            </a:r>
            <a:r>
              <a:rPr lang="ru-RU" b="1" dirty="0" smtClean="0"/>
              <a:t>2 и 10 </a:t>
            </a:r>
            <a:r>
              <a:rPr lang="ru-RU" dirty="0" smtClean="0"/>
              <a:t>– </a:t>
            </a:r>
            <a:r>
              <a:rPr lang="ru-RU" b="1" dirty="0" smtClean="0"/>
              <a:t>4 баллам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3.Максимальный первичный балл за выполнение экзаменационной работы уменьшен со 100 до </a:t>
            </a:r>
            <a:r>
              <a:rPr lang="ru-RU" b="1" dirty="0" smtClean="0"/>
              <a:t>86 баллов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Уточнены формулировки задания </a:t>
            </a:r>
            <a:r>
              <a:rPr lang="ru-RU" b="1" dirty="0" smtClean="0"/>
              <a:t>38 </a:t>
            </a:r>
            <a:r>
              <a:rPr lang="ru-RU" dirty="0" smtClean="0"/>
              <a:t>письменной части и задания 4 устной части, а также критерии оценивания задания </a:t>
            </a:r>
            <a:r>
              <a:rPr lang="ru-RU" b="1" dirty="0" smtClean="0"/>
              <a:t>37</a:t>
            </a:r>
            <a:r>
              <a:rPr lang="ru-RU" dirty="0" smtClean="0"/>
              <a:t> письменной части и задания </a:t>
            </a:r>
            <a:r>
              <a:rPr lang="ru-RU" b="1" dirty="0" smtClean="0"/>
              <a:t>3</a:t>
            </a:r>
            <a:r>
              <a:rPr lang="ru-RU" dirty="0" smtClean="0"/>
              <a:t> устной части.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Изменения в критерии оценивания №37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5" y="1000108"/>
          <a:ext cx="9001155" cy="5846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1"/>
                <a:gridCol w="3357586"/>
                <a:gridCol w="3929058"/>
              </a:tblGrid>
              <a:tr h="5129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баллы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Критерии 2022г.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Критерии 2023г.</a:t>
                      </a:r>
                      <a:endParaRPr lang="ru-RU" sz="2000" dirty="0"/>
                    </a:p>
                  </a:txBody>
                  <a:tcPr/>
                </a:tc>
              </a:tr>
              <a:tr h="5059215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 баллов</a:t>
                      </a:r>
                      <a:endParaRPr lang="ru-RU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Задание не выполнено: 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3 и более аспекта содержания отсутствуют, 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ИЛИ 6 аспектов раскрыты неполно/ неточно,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 ИЛИ 1 аспект не раскрыт и 4–5 раскрыты неполно/неточно, 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ИЛИ ответ не соответствует требуемому объёму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Задание не выполнено: </a:t>
                      </a:r>
                    </a:p>
                    <a:p>
                      <a:endParaRPr lang="ru-RU" sz="800" b="1" dirty="0" smtClean="0"/>
                    </a:p>
                    <a:p>
                      <a:r>
                        <a:rPr lang="ru-RU" sz="2400" dirty="0" smtClean="0"/>
                        <a:t>3 и более аспекта содержания отсутствуют, 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ИЛИ 6 аспектов раскрыты неполно/ неточно, 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ИЛИ 1 аспект не раскрыт и 4–5 раскрыты неполно/ неточно,</a:t>
                      </a:r>
                    </a:p>
                    <a:p>
                      <a:r>
                        <a:rPr lang="ru-RU" sz="2400" dirty="0" smtClean="0"/>
                        <a:t> ИЛИ 2 аспекта не раскрыты и 2–4 раскрыты неполно/неточно, </a:t>
                      </a:r>
                    </a:p>
                    <a:p>
                      <a:endParaRPr lang="ru-RU" sz="800" dirty="0" smtClean="0"/>
                    </a:p>
                    <a:p>
                      <a:r>
                        <a:rPr lang="ru-RU" sz="2400" dirty="0" smtClean="0"/>
                        <a:t>ИЛИ ответ не соответствует требуемому объёму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Изменения в формулировку №4 УЧ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Use the following plan: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– make an opening statement on the subject of the project;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– select and report 2–3 facts;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– make 1–2 comparisons where relevant and </a:t>
            </a:r>
            <a:r>
              <a:rPr lang="en-US" b="1" dirty="0" smtClean="0"/>
              <a:t>give your comments;</a:t>
            </a:r>
            <a:endParaRPr lang="ru-RU" b="1" dirty="0" smtClean="0"/>
          </a:p>
          <a:p>
            <a:pPr>
              <a:buNone/>
            </a:pPr>
            <a:r>
              <a:rPr lang="en-US" dirty="0" smtClean="0"/>
              <a:t> – outline a problem that one can face studying literature and suggest a way of solving it;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– conclude by giving and </a:t>
            </a:r>
            <a:r>
              <a:rPr lang="en-US" b="1" dirty="0" smtClean="0"/>
              <a:t>explaining</a:t>
            </a:r>
            <a:r>
              <a:rPr lang="en-US" dirty="0" smtClean="0"/>
              <a:t> your opinion on the importance of studying literature.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Изменения в формулировку №38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Уточнены пункты плана 3 и 5. 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b="1" dirty="0" smtClean="0"/>
              <a:t>пункте 3</a:t>
            </a:r>
            <a:r>
              <a:rPr lang="ru-RU" dirty="0" smtClean="0"/>
              <a:t> сравнение следует дополнить некоторым комментарием: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de-DE" i="1" dirty="0" err="1" smtClean="0"/>
              <a:t>make</a:t>
            </a:r>
            <a:r>
              <a:rPr lang="de-DE" i="1" dirty="0" smtClean="0"/>
              <a:t> 1–2 </a:t>
            </a:r>
            <a:r>
              <a:rPr lang="de-DE" i="1" dirty="0" err="1" smtClean="0"/>
              <a:t>comparisons</a:t>
            </a:r>
            <a:r>
              <a:rPr lang="de-DE" i="1" dirty="0" smtClean="0"/>
              <a:t> </a:t>
            </a:r>
            <a:r>
              <a:rPr lang="de-DE" i="1" dirty="0" err="1" smtClean="0"/>
              <a:t>where</a:t>
            </a:r>
            <a:r>
              <a:rPr lang="de-DE" i="1" dirty="0" smtClean="0"/>
              <a:t> relevant </a:t>
            </a:r>
            <a:r>
              <a:rPr lang="de-DE" i="1" dirty="0" err="1" smtClean="0"/>
              <a:t>and</a:t>
            </a:r>
            <a:r>
              <a:rPr lang="de-DE" i="1" dirty="0" smtClean="0"/>
              <a:t> </a:t>
            </a:r>
            <a:r>
              <a:rPr lang="de-DE" i="1" dirty="0" err="1" smtClean="0"/>
              <a:t>give</a:t>
            </a:r>
            <a:r>
              <a:rPr lang="de-DE" i="1" dirty="0" smtClean="0"/>
              <a:t> </a:t>
            </a:r>
            <a:r>
              <a:rPr lang="de-DE" i="1" dirty="0" err="1" smtClean="0"/>
              <a:t>your</a:t>
            </a:r>
            <a:r>
              <a:rPr lang="de-DE" i="1" dirty="0" smtClean="0"/>
              <a:t> </a:t>
            </a:r>
            <a:r>
              <a:rPr lang="de-DE" i="1" dirty="0" err="1" smtClean="0"/>
              <a:t>comments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b="1" dirty="0" smtClean="0"/>
              <a:t>пункте 5 </a:t>
            </a:r>
            <a:r>
              <a:rPr lang="ru-RU" dirty="0" smtClean="0"/>
              <a:t>следует не только выразить своё мнение по предложенному аспекту исследуемой проблемы, но и обосновать его: </a:t>
            </a:r>
          </a:p>
          <a:p>
            <a:pPr>
              <a:buNone/>
            </a:pPr>
            <a:r>
              <a:rPr lang="de-DE" i="1" dirty="0" err="1" smtClean="0"/>
              <a:t>conclude</a:t>
            </a:r>
            <a:r>
              <a:rPr lang="de-DE" i="1" dirty="0" smtClean="0"/>
              <a:t> </a:t>
            </a:r>
            <a:r>
              <a:rPr lang="de-DE" i="1" dirty="0" err="1" smtClean="0"/>
              <a:t>by</a:t>
            </a:r>
            <a:r>
              <a:rPr lang="de-DE" i="1" dirty="0" smtClean="0"/>
              <a:t> </a:t>
            </a:r>
            <a:r>
              <a:rPr lang="de-DE" i="1" dirty="0" err="1" smtClean="0"/>
              <a:t>giving</a:t>
            </a:r>
            <a:r>
              <a:rPr lang="de-DE" i="1" dirty="0" smtClean="0"/>
              <a:t> </a:t>
            </a:r>
            <a:r>
              <a:rPr lang="de-DE" i="1" dirty="0" err="1" smtClean="0"/>
              <a:t>and</a:t>
            </a:r>
            <a:r>
              <a:rPr lang="de-DE" i="1" dirty="0" smtClean="0"/>
              <a:t> </a:t>
            </a:r>
            <a:r>
              <a:rPr lang="de-DE" i="1" dirty="0" err="1" smtClean="0"/>
              <a:t>explaining</a:t>
            </a:r>
            <a:r>
              <a:rPr lang="de-DE" i="1" dirty="0" smtClean="0"/>
              <a:t> </a:t>
            </a:r>
            <a:r>
              <a:rPr lang="de-DE" i="1" dirty="0" err="1" smtClean="0"/>
              <a:t>your</a:t>
            </a:r>
            <a:r>
              <a:rPr lang="de-DE" i="1" dirty="0" smtClean="0"/>
              <a:t> </a:t>
            </a:r>
            <a:r>
              <a:rPr lang="de-DE" i="1" dirty="0" err="1" smtClean="0"/>
              <a:t>opinion</a:t>
            </a:r>
            <a:r>
              <a:rPr lang="de-DE" i="1" dirty="0" smtClean="0"/>
              <a:t> on </a:t>
            </a:r>
            <a:r>
              <a:rPr lang="de-DE" i="1" dirty="0" err="1" smtClean="0"/>
              <a:t>the</a:t>
            </a:r>
            <a:r>
              <a:rPr lang="de-DE" i="1" dirty="0" smtClean="0"/>
              <a:t> </a:t>
            </a:r>
            <a:r>
              <a:rPr lang="de-DE" i="1" dirty="0" err="1" smtClean="0"/>
              <a:t>importance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</a:t>
            </a:r>
            <a:r>
              <a:rPr lang="de-DE" i="1" dirty="0" err="1" smtClean="0"/>
              <a:t>studying</a:t>
            </a:r>
            <a:r>
              <a:rPr lang="de-DE" i="1" dirty="0" smtClean="0"/>
              <a:t> </a:t>
            </a:r>
            <a:r>
              <a:rPr lang="de-DE" i="1" dirty="0" err="1" smtClean="0"/>
              <a:t>literature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Типичные ошибки в задании №37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ru-RU" dirty="0" smtClean="0"/>
              <a:t>Неточный ответ на вопрос</a:t>
            </a:r>
          </a:p>
          <a:p>
            <a:r>
              <a:rPr lang="ru-RU" dirty="0" smtClean="0"/>
              <a:t>«Я не знаю»</a:t>
            </a:r>
          </a:p>
          <a:p>
            <a:r>
              <a:rPr lang="ru-RU" dirty="0" smtClean="0"/>
              <a:t>Фактическая ошибка</a:t>
            </a:r>
          </a:p>
          <a:p>
            <a:r>
              <a:rPr lang="ru-RU" dirty="0" smtClean="0"/>
              <a:t>Вопрос задается об уже известной информации</a:t>
            </a:r>
          </a:p>
          <a:p>
            <a:r>
              <a:rPr lang="ru-RU" dirty="0" smtClean="0"/>
              <a:t>Дублирование вопросов</a:t>
            </a:r>
          </a:p>
          <a:p>
            <a:r>
              <a:rPr lang="ru-RU" dirty="0" smtClean="0"/>
              <a:t>Неправильное использование средств логической связи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Неправильное использование средств логической связи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Well, by the way </a:t>
            </a:r>
            <a:r>
              <a:rPr lang="ru-RU" dirty="0" smtClean="0"/>
              <a:t>не принимаются в качестве перехода от одной части письма к другой</a:t>
            </a:r>
          </a:p>
          <a:p>
            <a:pPr>
              <a:buNone/>
            </a:pPr>
            <a:r>
              <a:rPr lang="ru-RU" dirty="0" smtClean="0"/>
              <a:t>Но, возможно: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i="1" dirty="0" smtClean="0"/>
              <a:t>Well, in your email you ask me some questions. </a:t>
            </a: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en-US" i="1" dirty="0" smtClean="0"/>
              <a:t>By the way, I also want to ask you some questions. …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 в задании №38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Вступление:</a:t>
            </a:r>
          </a:p>
          <a:p>
            <a:r>
              <a:rPr lang="ru-RU" dirty="0" smtClean="0"/>
              <a:t>Не упоминается проект и его тема (-)</a:t>
            </a:r>
          </a:p>
          <a:p>
            <a:r>
              <a:rPr lang="ru-RU" dirty="0" smtClean="0"/>
              <a:t>Фактическая ошибка (формат статистики)</a:t>
            </a:r>
          </a:p>
          <a:p>
            <a:r>
              <a:rPr lang="ru-RU" dirty="0" smtClean="0"/>
              <a:t>Указывает, что провел опрос</a:t>
            </a:r>
          </a:p>
          <a:p>
            <a:r>
              <a:rPr lang="ru-RU" dirty="0" smtClean="0"/>
              <a:t>Искажает детали статистики</a:t>
            </a:r>
          </a:p>
          <a:p>
            <a:pPr>
              <a:buNone/>
            </a:pPr>
            <a:r>
              <a:rPr lang="ru-RU" b="1" dirty="0" smtClean="0"/>
              <a:t>Аспект 2</a:t>
            </a:r>
          </a:p>
          <a:p>
            <a:pPr>
              <a:buNone/>
            </a:pPr>
            <a:r>
              <a:rPr lang="ru-RU" dirty="0" smtClean="0"/>
              <a:t>Не приводятся конкретные цифры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 в задании №38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Аспект 2 и 3 считаются неполными, если </a:t>
            </a:r>
            <a:r>
              <a:rPr lang="ru-RU" dirty="0" smtClean="0"/>
              <a:t>упоминается менее 3 фактов/цифр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Аспект 4</a:t>
            </a:r>
          </a:p>
          <a:p>
            <a:pPr>
              <a:buNone/>
            </a:pPr>
            <a:r>
              <a:rPr lang="ru-RU" dirty="0" smtClean="0"/>
              <a:t>Абсурдная проблема или абсурдное решение реальной проблемы (неточный аспект)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Аспект 5</a:t>
            </a:r>
          </a:p>
          <a:p>
            <a:pPr>
              <a:buNone/>
            </a:pPr>
            <a:r>
              <a:rPr lang="ru-RU" dirty="0" smtClean="0"/>
              <a:t>Не выражено </a:t>
            </a:r>
            <a:r>
              <a:rPr lang="ru-RU" b="1" dirty="0" smtClean="0"/>
              <a:t>свое</a:t>
            </a:r>
            <a:r>
              <a:rPr lang="ru-RU" dirty="0" smtClean="0"/>
              <a:t> мнение или не обосновано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 в задании №38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492922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Организация текста</a:t>
            </a:r>
          </a:p>
          <a:p>
            <a:r>
              <a:rPr lang="ru-RU" dirty="0" smtClean="0"/>
              <a:t>Структура текста должна </a:t>
            </a:r>
            <a:r>
              <a:rPr lang="ru-RU" dirty="0" err="1" smtClean="0"/>
              <a:t>соответствоватьплану</a:t>
            </a:r>
            <a:endParaRPr lang="ru-RU" smtClean="0"/>
          </a:p>
          <a:p>
            <a:r>
              <a:rPr lang="ru-RU" smtClean="0"/>
              <a:t>Абзац </a:t>
            </a:r>
            <a:r>
              <a:rPr lang="ru-RU" dirty="0" smtClean="0"/>
              <a:t>не может состоять из одного предложения</a:t>
            </a:r>
          </a:p>
          <a:p>
            <a:r>
              <a:rPr lang="en-US" b="1" dirty="0" smtClean="0"/>
              <a:t>But </a:t>
            </a:r>
            <a:r>
              <a:rPr lang="ru-RU" dirty="0" smtClean="0"/>
              <a:t>и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ru-RU" dirty="0" smtClean="0"/>
              <a:t>не принимаются как средства связи в начале абзаца</a:t>
            </a:r>
          </a:p>
          <a:p>
            <a:r>
              <a:rPr lang="ru-RU" dirty="0" smtClean="0"/>
              <a:t>Использование</a:t>
            </a:r>
            <a:r>
              <a:rPr lang="ru-RU" b="1" dirty="0" smtClean="0"/>
              <a:t> </a:t>
            </a:r>
            <a:r>
              <a:rPr lang="en-US" b="1" dirty="0" smtClean="0"/>
              <a:t>firstly </a:t>
            </a:r>
            <a:r>
              <a:rPr lang="ru-RU" dirty="0" smtClean="0"/>
              <a:t>без</a:t>
            </a:r>
            <a:r>
              <a:rPr lang="en-US" b="1" dirty="0" smtClean="0"/>
              <a:t> secondly</a:t>
            </a:r>
          </a:p>
          <a:p>
            <a:r>
              <a:rPr lang="ru-RU" dirty="0" smtClean="0"/>
              <a:t>Использование</a:t>
            </a:r>
            <a:r>
              <a:rPr lang="ru-RU" b="1" dirty="0" smtClean="0"/>
              <a:t> </a:t>
            </a:r>
            <a:r>
              <a:rPr lang="en-US" b="1" dirty="0" smtClean="0"/>
              <a:t>because</a:t>
            </a:r>
            <a:r>
              <a:rPr lang="ru-RU" b="1" dirty="0" smtClean="0"/>
              <a:t> </a:t>
            </a:r>
            <a:r>
              <a:rPr lang="ru-RU" dirty="0" smtClean="0"/>
              <a:t>в начале придаточного предложения, оторванного от главного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Интернет-ресурсы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ru-RU" dirty="0" smtClean="0"/>
              <a:t>Портал Единого содержания общего образования </a:t>
            </a:r>
            <a:r>
              <a:rPr lang="de-DE" dirty="0" smtClean="0">
                <a:hlinkClick r:id="rId2"/>
              </a:rPr>
              <a:t>https://edsoo.ru/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Реестр примерных образовательных программ  </a:t>
            </a:r>
            <a:r>
              <a:rPr lang="de-DE" dirty="0" smtClean="0">
                <a:hlinkClick r:id="rId3"/>
              </a:rPr>
              <a:t>https://fgosreestr.ru/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ФГОС </a:t>
            </a:r>
            <a:r>
              <a:rPr lang="de-DE" dirty="0" smtClean="0">
                <a:hlinkClick r:id="rId4"/>
              </a:rPr>
              <a:t>https://fgos.ru/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 в устной части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№2</a:t>
            </a:r>
          </a:p>
          <a:p>
            <a:r>
              <a:rPr lang="ru-RU" dirty="0" smtClean="0"/>
              <a:t>Употребление </a:t>
            </a:r>
            <a:r>
              <a:rPr lang="en-US" b="1" dirty="0" smtClean="0"/>
              <a:t>it</a:t>
            </a:r>
            <a:r>
              <a:rPr lang="ru-RU" b="1" dirty="0" smtClean="0"/>
              <a:t> </a:t>
            </a:r>
            <a:r>
              <a:rPr lang="ru-RU" dirty="0" smtClean="0"/>
              <a:t>в первом вопросе</a:t>
            </a:r>
            <a:endParaRPr lang="en-US" dirty="0" smtClean="0"/>
          </a:p>
          <a:p>
            <a:r>
              <a:rPr lang="ru-RU" dirty="0" smtClean="0"/>
              <a:t>Употребление </a:t>
            </a:r>
            <a:r>
              <a:rPr lang="en-US" b="1" dirty="0" smtClean="0"/>
              <a:t>they</a:t>
            </a:r>
            <a:r>
              <a:rPr lang="ru-RU" b="1" dirty="0" smtClean="0"/>
              <a:t> </a:t>
            </a:r>
            <a:r>
              <a:rPr lang="ru-RU" dirty="0" smtClean="0"/>
              <a:t>вместо </a:t>
            </a:r>
            <a:r>
              <a:rPr lang="en-US" b="1" dirty="0" smtClean="0"/>
              <a:t>you </a:t>
            </a:r>
            <a:endParaRPr lang="ru-RU" b="1" dirty="0" smtClean="0"/>
          </a:p>
          <a:p>
            <a:r>
              <a:rPr lang="ru-RU" dirty="0" smtClean="0"/>
              <a:t>Употребление </a:t>
            </a:r>
            <a:r>
              <a:rPr lang="en-US" b="1" dirty="0" smtClean="0"/>
              <a:t>it</a:t>
            </a:r>
            <a:r>
              <a:rPr lang="ru-RU" b="1" dirty="0" smtClean="0"/>
              <a:t> </a:t>
            </a:r>
            <a:r>
              <a:rPr lang="ru-RU" dirty="0" smtClean="0"/>
              <a:t>в первом вопросе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How much is the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price?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Правильно:</a:t>
            </a:r>
            <a:r>
              <a:rPr lang="ru-RU" b="1" dirty="0" smtClean="0"/>
              <a:t> </a:t>
            </a:r>
            <a:r>
              <a:rPr lang="en-US" dirty="0" smtClean="0"/>
              <a:t>What is the price/cost of? How much does …  cost? How much should I pay for … ?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Admission fee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Правильно:</a:t>
            </a:r>
          </a:p>
          <a:p>
            <a:pPr>
              <a:buNone/>
            </a:pPr>
            <a:r>
              <a:rPr lang="en-US" dirty="0" smtClean="0"/>
              <a:t>What admission fee do you have? Do you have an admission fee? Is there an admission fee?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 в устной части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68680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№3</a:t>
            </a:r>
          </a:p>
          <a:p>
            <a:r>
              <a:rPr lang="ru-RU" dirty="0" smtClean="0"/>
              <a:t>дают неразвёрнутые, неполные и неточные ответы; </a:t>
            </a:r>
          </a:p>
          <a:p>
            <a:r>
              <a:rPr lang="ru-RU" dirty="0" smtClean="0"/>
              <a:t>отвечают одним словом или словосочетанием; </a:t>
            </a:r>
          </a:p>
          <a:p>
            <a:r>
              <a:rPr lang="ru-RU" dirty="0" smtClean="0"/>
              <a:t>несколько раз повторяют одну и ту же фразу; </a:t>
            </a:r>
          </a:p>
          <a:p>
            <a:r>
              <a:rPr lang="ru-RU" dirty="0" smtClean="0"/>
              <a:t>допускают фактические ошибки в ответе; </a:t>
            </a:r>
          </a:p>
          <a:p>
            <a:r>
              <a:rPr lang="ru-RU" dirty="0" smtClean="0"/>
              <a:t>делают слишком большую паузу после вопроса или между своими фразами и не укладываются в 40 секунд;</a:t>
            </a:r>
          </a:p>
          <a:p>
            <a:r>
              <a:rPr lang="ru-RU" dirty="0" smtClean="0"/>
              <a:t>не учитывают при ответе время (глагола), которое использовалось в вопросе; </a:t>
            </a:r>
          </a:p>
          <a:p>
            <a:r>
              <a:rPr lang="ru-RU" dirty="0" smtClean="0"/>
              <a:t>допускают многочисленные лексико-грамматические ошибки, показывая, что не достигли уровня А2.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 в устной части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6868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№4</a:t>
            </a:r>
          </a:p>
          <a:p>
            <a:r>
              <a:rPr lang="ru-RU" dirty="0" smtClean="0"/>
              <a:t>отсутствие связи ответа с проектом; </a:t>
            </a:r>
          </a:p>
          <a:p>
            <a:r>
              <a:rPr lang="ru-RU" dirty="0" smtClean="0"/>
              <a:t>отсутствие своего мнения по теме проекта; </a:t>
            </a:r>
          </a:p>
          <a:p>
            <a:r>
              <a:rPr lang="ru-RU" dirty="0" smtClean="0"/>
              <a:t>отсутствие обращения к другу</a:t>
            </a:r>
          </a:p>
          <a:p>
            <a:r>
              <a:rPr lang="ru-RU" dirty="0" smtClean="0"/>
              <a:t>фактические ошибки</a:t>
            </a:r>
          </a:p>
          <a:p>
            <a:r>
              <a:rPr lang="ru-RU" dirty="0" smtClean="0"/>
              <a:t>большие паузы, мешающие целостности монолога</a:t>
            </a:r>
          </a:p>
          <a:p>
            <a:r>
              <a:rPr lang="ru-RU" dirty="0" smtClean="0"/>
              <a:t>неправильное использование средств логической связи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Новые ФГОС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42919"/>
            <a:ext cx="4040188" cy="5715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Что сохранилось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428736"/>
            <a:ext cx="4497388" cy="5000660"/>
          </a:xfrm>
        </p:spPr>
        <p:txBody>
          <a:bodyPr>
            <a:noAutofit/>
          </a:bodyPr>
          <a:lstStyle/>
          <a:p>
            <a:r>
              <a:rPr lang="ru-RU" sz="1800" dirty="0" smtClean="0"/>
              <a:t>Преемственность образовательных программ дошкольного, начального и основного общего образования</a:t>
            </a:r>
          </a:p>
          <a:p>
            <a:r>
              <a:rPr lang="ru-RU" sz="1800" dirty="0" smtClean="0"/>
              <a:t>Вариативность образовательных программ</a:t>
            </a:r>
          </a:p>
          <a:p>
            <a:r>
              <a:rPr lang="ru-RU" sz="1800" dirty="0" smtClean="0"/>
              <a:t>Результаты освоения предмета</a:t>
            </a:r>
          </a:p>
          <a:p>
            <a:pPr marL="504000">
              <a:buNone/>
            </a:pPr>
            <a:r>
              <a:rPr lang="ru-RU" sz="1800" dirty="0" smtClean="0"/>
              <a:t>- личностные</a:t>
            </a:r>
          </a:p>
          <a:p>
            <a:pPr marL="504000">
              <a:buNone/>
            </a:pPr>
            <a:r>
              <a:rPr lang="ru-RU" sz="1800" dirty="0" smtClean="0"/>
              <a:t>- </a:t>
            </a:r>
            <a:r>
              <a:rPr lang="ru-RU" sz="1800" dirty="0" err="1" smtClean="0"/>
              <a:t>метапредметные</a:t>
            </a:r>
            <a:r>
              <a:rPr lang="ru-RU" sz="1800" dirty="0" smtClean="0"/>
              <a:t> (познавательные, коммуникативные, регулятивные)</a:t>
            </a:r>
          </a:p>
          <a:p>
            <a:pPr marL="504000">
              <a:buNone/>
            </a:pPr>
            <a:r>
              <a:rPr lang="ru-RU" sz="1800" dirty="0" smtClean="0"/>
              <a:t>- предметные</a:t>
            </a:r>
          </a:p>
          <a:p>
            <a:r>
              <a:rPr lang="ru-RU" sz="1800" dirty="0" smtClean="0"/>
              <a:t>Основой образовательной деятельности остается </a:t>
            </a:r>
            <a:r>
              <a:rPr lang="ru-RU" sz="1800" dirty="0" err="1" smtClean="0"/>
              <a:t>системно-деятельностный</a:t>
            </a:r>
            <a:r>
              <a:rPr lang="ru-RU" sz="1800" dirty="0" smtClean="0"/>
              <a:t> подход</a:t>
            </a:r>
          </a:p>
          <a:p>
            <a:r>
              <a:rPr lang="ru-RU" sz="1800" dirty="0" smtClean="0"/>
              <a:t>Использование проектной деятельности для достижения образовательных результатов</a:t>
            </a: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357167"/>
            <a:ext cx="4041775" cy="785818"/>
          </a:xfrm>
        </p:spPr>
        <p:txBody>
          <a:bodyPr/>
          <a:lstStyle/>
          <a:p>
            <a:pPr algn="ctr"/>
            <a:r>
              <a:rPr lang="ru-RU" dirty="0" smtClean="0"/>
              <a:t>Что нового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4" y="1071546"/>
            <a:ext cx="4714875" cy="5214974"/>
          </a:xfrm>
        </p:spPr>
        <p:txBody>
          <a:bodyPr>
            <a:noAutofit/>
          </a:bodyPr>
          <a:lstStyle/>
          <a:p>
            <a:r>
              <a:rPr lang="ru-RU" sz="1600" dirty="0" smtClean="0"/>
              <a:t>Единство образовательного пространства РФ</a:t>
            </a:r>
          </a:p>
          <a:p>
            <a:r>
              <a:rPr lang="ru-RU" sz="1600" dirty="0" smtClean="0"/>
              <a:t>Единство обязательных требований к результатам</a:t>
            </a:r>
          </a:p>
          <a:p>
            <a:r>
              <a:rPr lang="ru-RU" sz="1600" dirty="0" smtClean="0"/>
              <a:t>Строго обозначены темы, которые должны быть изучены  в определенный год обучения</a:t>
            </a:r>
          </a:p>
          <a:p>
            <a:r>
              <a:rPr lang="ru-RU" sz="1600" dirty="0" smtClean="0"/>
              <a:t>Конкретизация предметных результатов обучения</a:t>
            </a:r>
          </a:p>
          <a:p>
            <a:r>
              <a:rPr lang="ru-RU" sz="1600" dirty="0" smtClean="0"/>
              <a:t>Требования к  личностным, </a:t>
            </a:r>
            <a:r>
              <a:rPr lang="ru-RU" sz="1600" dirty="0" err="1" smtClean="0"/>
              <a:t>метапредметным</a:t>
            </a:r>
            <a:r>
              <a:rPr lang="ru-RU" sz="1600" dirty="0" smtClean="0"/>
              <a:t> результатам детализируются по годам обучения и направлениям формирования функциональной грамотности</a:t>
            </a:r>
          </a:p>
          <a:p>
            <a:r>
              <a:rPr lang="ru-RU" sz="1600" dirty="0" smtClean="0"/>
              <a:t>Единство учебной и воспитательной деятельности (детализирован воспитательный компонент в деятельности учителя и школы)</a:t>
            </a:r>
          </a:p>
          <a:p>
            <a:r>
              <a:rPr lang="ru-RU" sz="1600" dirty="0" err="1" smtClean="0"/>
              <a:t>Цифровизация</a:t>
            </a:r>
            <a:r>
              <a:rPr lang="ru-RU" sz="1600" dirty="0" smtClean="0"/>
              <a:t> образования</a:t>
            </a:r>
          </a:p>
          <a:p>
            <a:r>
              <a:rPr lang="ru-RU" sz="1600" dirty="0" smtClean="0"/>
              <a:t>В рабочей программе указываются электронные ресурсы, а также содержатся указания на форму проведения занятий</a:t>
            </a:r>
          </a:p>
          <a:p>
            <a:r>
              <a:rPr lang="ru-RU" sz="1600" dirty="0" smtClean="0"/>
              <a:t>Изучение второго иностранного языка осуществляется при наличии заявления от родителе и при наличии необходимых условий в ОО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Новые понятия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Функциональная грамотность</a:t>
            </a:r>
          </a:p>
          <a:p>
            <a:r>
              <a:rPr lang="ru-RU" dirty="0" smtClean="0"/>
              <a:t>Финансовая грамотность</a:t>
            </a:r>
          </a:p>
          <a:p>
            <a:r>
              <a:rPr lang="ru-RU" dirty="0" smtClean="0"/>
              <a:t>Экологическая грамотность</a:t>
            </a:r>
          </a:p>
          <a:p>
            <a:r>
              <a:rPr lang="ru-RU" dirty="0" smtClean="0"/>
              <a:t>Гибкие навыки</a:t>
            </a:r>
          </a:p>
          <a:p>
            <a:r>
              <a:rPr lang="ru-RU" dirty="0" smtClean="0"/>
              <a:t>Информационно-образовательная среда образовательной организации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Личностные развитие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/>
          </a:bodyPr>
          <a:lstStyle/>
          <a:p>
            <a:r>
              <a:rPr lang="ru-RU" dirty="0" smtClean="0"/>
              <a:t>Гражданское воспитание</a:t>
            </a:r>
          </a:p>
          <a:p>
            <a:r>
              <a:rPr lang="ru-RU" dirty="0" smtClean="0"/>
              <a:t>Патриотическое воспитание</a:t>
            </a:r>
          </a:p>
          <a:p>
            <a:r>
              <a:rPr lang="ru-RU" dirty="0" smtClean="0"/>
              <a:t>Духовно-нравственное воспитание</a:t>
            </a:r>
          </a:p>
          <a:p>
            <a:r>
              <a:rPr lang="ru-RU" dirty="0" smtClean="0"/>
              <a:t>Эстетическое воспитание</a:t>
            </a:r>
          </a:p>
          <a:p>
            <a:r>
              <a:rPr lang="ru-RU" dirty="0" smtClean="0"/>
              <a:t>Физическое воспитание</a:t>
            </a:r>
          </a:p>
          <a:p>
            <a:r>
              <a:rPr lang="ru-RU" dirty="0" smtClean="0"/>
              <a:t>Трудовое воспитание</a:t>
            </a:r>
          </a:p>
          <a:p>
            <a:r>
              <a:rPr lang="ru-RU" dirty="0" smtClean="0"/>
              <a:t>Экологическое воспитание</a:t>
            </a:r>
          </a:p>
          <a:p>
            <a:r>
              <a:rPr lang="ru-RU" dirty="0" smtClean="0"/>
              <a:t>Ценность научного познания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Метапредметные</a:t>
            </a:r>
            <a:r>
              <a:rPr lang="ru-RU" b="1" dirty="0" smtClean="0">
                <a:solidFill>
                  <a:srgbClr val="C00000"/>
                </a:solidFill>
              </a:rPr>
              <a:t> результаты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Познавательные:</a:t>
            </a:r>
          </a:p>
          <a:p>
            <a:pPr marL="612000">
              <a:buFont typeface="Wingdings" pitchFamily="2" charset="2"/>
              <a:buChar char="ü"/>
            </a:pPr>
            <a:r>
              <a:rPr lang="ru-RU" i="1" dirty="0" smtClean="0"/>
              <a:t>Базовые логические действия</a:t>
            </a:r>
          </a:p>
          <a:p>
            <a:pPr marL="612000">
              <a:buFont typeface="Wingdings" pitchFamily="2" charset="2"/>
              <a:buChar char="ü"/>
            </a:pPr>
            <a:r>
              <a:rPr lang="ru-RU" i="1" dirty="0" smtClean="0"/>
              <a:t>Базовые исследовательские действия</a:t>
            </a:r>
          </a:p>
          <a:p>
            <a:pPr marL="612000">
              <a:buFont typeface="Wingdings" pitchFamily="2" charset="2"/>
              <a:buChar char="ü"/>
            </a:pPr>
            <a:r>
              <a:rPr lang="ru-RU" i="1" dirty="0" smtClean="0"/>
              <a:t>Работа с информацией</a:t>
            </a:r>
          </a:p>
          <a:p>
            <a:pPr marL="612000">
              <a:buFont typeface="Wingdings" pitchFamily="2" charset="2"/>
              <a:buChar char="ü"/>
            </a:pPr>
            <a:endParaRPr lang="ru-RU" sz="900" i="1" dirty="0" smtClean="0"/>
          </a:p>
          <a:p>
            <a:r>
              <a:rPr lang="ru-RU" b="1" dirty="0" smtClean="0"/>
              <a:t>Коммуникативные:</a:t>
            </a:r>
          </a:p>
          <a:p>
            <a:pPr marL="612000">
              <a:buFont typeface="Wingdings" pitchFamily="2" charset="2"/>
              <a:buChar char="ü"/>
            </a:pPr>
            <a:r>
              <a:rPr lang="ru-RU" i="1" dirty="0" smtClean="0"/>
              <a:t>Общение</a:t>
            </a:r>
          </a:p>
          <a:p>
            <a:pPr marL="612000">
              <a:buFont typeface="Wingdings" pitchFamily="2" charset="2"/>
              <a:buChar char="ü"/>
            </a:pPr>
            <a:r>
              <a:rPr lang="ru-RU" i="1" dirty="0" smtClean="0"/>
              <a:t>Совместная деятельность</a:t>
            </a:r>
          </a:p>
          <a:p>
            <a:pPr marL="612000">
              <a:buFont typeface="Wingdings" pitchFamily="2" charset="2"/>
              <a:buChar char="ü"/>
            </a:pPr>
            <a:endParaRPr lang="ru-RU" sz="900" i="1" dirty="0" smtClean="0"/>
          </a:p>
          <a:p>
            <a:r>
              <a:rPr lang="ru-RU" b="1" dirty="0" smtClean="0"/>
              <a:t>Регулятивные:</a:t>
            </a:r>
          </a:p>
          <a:p>
            <a:pPr marL="504000">
              <a:buFont typeface="Wingdings" pitchFamily="2" charset="2"/>
              <a:buChar char="ü"/>
            </a:pPr>
            <a:r>
              <a:rPr lang="ru-RU" i="1" dirty="0" smtClean="0"/>
              <a:t>Самоорганизация</a:t>
            </a:r>
          </a:p>
          <a:p>
            <a:pPr marL="504000">
              <a:buFont typeface="Wingdings" pitchFamily="2" charset="2"/>
              <a:buChar char="ü"/>
            </a:pPr>
            <a:r>
              <a:rPr lang="ru-RU" i="1" dirty="0" smtClean="0"/>
              <a:t>Самоконтроль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Примерная рабочая программа по английскому языку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b="1" dirty="0" smtClean="0"/>
              <a:t>Разделы: </a:t>
            </a:r>
          </a:p>
          <a:p>
            <a:pPr>
              <a:buNone/>
            </a:pPr>
            <a:endParaRPr lang="ru-RU" sz="1700" b="1" dirty="0" smtClean="0"/>
          </a:p>
          <a:p>
            <a:r>
              <a:rPr lang="ru-RU" dirty="0" smtClean="0"/>
              <a:t> </a:t>
            </a:r>
            <a:r>
              <a:rPr lang="ru-RU" sz="4400" b="1" dirty="0" smtClean="0"/>
              <a:t>содержание</a:t>
            </a:r>
            <a:r>
              <a:rPr lang="ru-RU" sz="4400" dirty="0" smtClean="0"/>
              <a:t> учебного предмета, учебного курса (в том числе внеурочной деятельности), учебного модуля; </a:t>
            </a:r>
          </a:p>
          <a:p>
            <a:r>
              <a:rPr lang="ru-RU" sz="4400" dirty="0" smtClean="0"/>
              <a:t> </a:t>
            </a:r>
            <a:r>
              <a:rPr lang="ru-RU" sz="4400" b="1" dirty="0" smtClean="0"/>
              <a:t>планируемые результаты </a:t>
            </a:r>
            <a:r>
              <a:rPr lang="ru-RU" sz="4400" dirty="0" smtClean="0"/>
              <a:t>освоения учебного предмета, учебного курса (в том числе внеурочной деятельности), учебного модуля; </a:t>
            </a:r>
          </a:p>
          <a:p>
            <a:r>
              <a:rPr lang="ru-RU" sz="4400" b="1" dirty="0" smtClean="0"/>
              <a:t>тематическое планирование </a:t>
            </a:r>
            <a:r>
              <a:rPr lang="ru-RU" sz="4400" dirty="0" smtClean="0"/>
              <a:t>с указанием количества академических часов, отводимых на освоение каждой темы учебного предмета, учебного курса (в том числе внеурочной деятельности), учебного модуля и возможность использования по этой теме </a:t>
            </a:r>
            <a:r>
              <a:rPr lang="ru-RU" sz="4400" b="1" dirty="0" smtClean="0"/>
              <a:t>электронных (цифровых) образовательных ресурсов</a:t>
            </a:r>
            <a:r>
              <a:rPr lang="ru-RU" sz="4400" dirty="0" smtClean="0"/>
              <a:t>, являющихся учебно-методическими материалами (</a:t>
            </a:r>
            <a:r>
              <a:rPr lang="ru-RU" sz="4400" dirty="0" err="1" smtClean="0"/>
              <a:t>мультимедийные</a:t>
            </a:r>
            <a:r>
              <a:rPr lang="ru-RU" sz="4400" dirty="0" smtClean="0"/>
              <a:t> программы, электронные учебники и задачники, электронные библиотеки, виртуальные лаборатории, игровые программы, коллекции цифровых образовательных ресурсов), используемыми для обучения и воспитания различных групп пользователей, представленными в электронном (цифровом) виде и реализующими дидактические возможности ИКТ, содержание которых соответствует законодательству об образовании.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Предметные результаты НОО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Тематическое содержание речи</a:t>
            </a:r>
          </a:p>
          <a:p>
            <a:pPr algn="ctr">
              <a:buNone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Мир моего «я»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Мир моих увлечений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Мир вокруг меня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Родная страна и страны изучаемого языка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1462</Words>
  <PresentationFormat>Экран (4:3)</PresentationFormat>
  <Paragraphs>270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Новые ФГОС (НОО, ООО)</vt:lpstr>
      <vt:lpstr>Документы </vt:lpstr>
      <vt:lpstr>Интернет-ресурсы  </vt:lpstr>
      <vt:lpstr>Новые ФГОС</vt:lpstr>
      <vt:lpstr>Новые понятия</vt:lpstr>
      <vt:lpstr>Личностные развитие</vt:lpstr>
      <vt:lpstr>Метапредметные результаты</vt:lpstr>
      <vt:lpstr>Примерная рабочая программа по английскому языку</vt:lpstr>
      <vt:lpstr>Предметные результаты НОО</vt:lpstr>
      <vt:lpstr>Слайд 10</vt:lpstr>
      <vt:lpstr>Слайд 11</vt:lpstr>
      <vt:lpstr>Слайд 12</vt:lpstr>
      <vt:lpstr>Слайд 13</vt:lpstr>
      <vt:lpstr>Предметные результаты ООО</vt:lpstr>
      <vt:lpstr>Слайд 15</vt:lpstr>
      <vt:lpstr>Слайд 16</vt:lpstr>
      <vt:lpstr>Слайд 17</vt:lpstr>
      <vt:lpstr>Слайд 18</vt:lpstr>
      <vt:lpstr>Вопросы</vt:lpstr>
      <vt:lpstr>Подготовка учащихся к ОГЭ и ЕГЭ</vt:lpstr>
      <vt:lpstr>Изменения в КИМ 2023г.</vt:lpstr>
      <vt:lpstr>Изменения в критерии оценивания №37</vt:lpstr>
      <vt:lpstr>Изменения в формулировку №4 УЧ</vt:lpstr>
      <vt:lpstr>Изменения в формулировку №38</vt:lpstr>
      <vt:lpstr>Типичные ошибки в задании №37</vt:lpstr>
      <vt:lpstr>Неправильное использование средств логической связи </vt:lpstr>
      <vt:lpstr>Типичные ошибки в задании №38</vt:lpstr>
      <vt:lpstr>Типичные ошибки в задании №38</vt:lpstr>
      <vt:lpstr>Типичные ошибки в задании №38</vt:lpstr>
      <vt:lpstr>Типичные ошибки в устной части </vt:lpstr>
      <vt:lpstr>Типичные ошибки в устной части </vt:lpstr>
      <vt:lpstr>Типичные ошибки в устной части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ФГОС (НОО, ООО)</dc:title>
  <dc:creator>Александр</dc:creator>
  <cp:lastModifiedBy>Александр</cp:lastModifiedBy>
  <cp:revision>102</cp:revision>
  <dcterms:created xsi:type="dcterms:W3CDTF">2023-03-05T16:40:43Z</dcterms:created>
  <dcterms:modified xsi:type="dcterms:W3CDTF">2024-09-29T11:34:27Z</dcterms:modified>
</cp:coreProperties>
</file>