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98707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Порядковые числительные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Порядковые числительные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9044022" cy="58578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1</a:t>
            </a:r>
            <a:r>
              <a:rPr lang="en-US" sz="3600" b="1" baseline="30000" dirty="0" err="1" smtClean="0"/>
              <a:t>st</a:t>
            </a:r>
            <a:r>
              <a:rPr lang="en-US" sz="3600" b="1" dirty="0" smtClean="0"/>
              <a:t> – </a:t>
            </a:r>
            <a:r>
              <a:rPr lang="en-US" sz="3600" b="1" dirty="0" smtClean="0">
                <a:solidFill>
                  <a:srgbClr val="C00000"/>
                </a:solidFill>
              </a:rPr>
              <a:t>the first		</a:t>
            </a:r>
            <a:r>
              <a:rPr lang="en-US" sz="3600" b="1" dirty="0" smtClean="0"/>
              <a:t>14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– the fourteen</a:t>
            </a:r>
            <a:r>
              <a:rPr lang="en-US" sz="3600" b="1" dirty="0" smtClean="0">
                <a:solidFill>
                  <a:srgbClr val="C00000"/>
                </a:solidFill>
              </a:rPr>
              <a:t>th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- </a:t>
            </a:r>
            <a:r>
              <a:rPr lang="en-US" sz="3600" b="1" dirty="0" smtClean="0">
                <a:solidFill>
                  <a:srgbClr val="C00000"/>
                </a:solidFill>
              </a:rPr>
              <a:t>the second		</a:t>
            </a:r>
            <a:r>
              <a:rPr lang="en-US" sz="3600" b="1" dirty="0" smtClean="0"/>
              <a:t> 21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– the twenty-</a:t>
            </a:r>
            <a:r>
              <a:rPr lang="en-US" sz="3600" b="1" dirty="0" smtClean="0">
                <a:solidFill>
                  <a:srgbClr val="C00000"/>
                </a:solidFill>
              </a:rPr>
              <a:t>first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	</a:t>
            </a:r>
          </a:p>
          <a:p>
            <a:pPr>
              <a:buNone/>
            </a:pPr>
            <a:r>
              <a:rPr lang="en-US" sz="3600" b="1" dirty="0" smtClean="0"/>
              <a:t>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– </a:t>
            </a:r>
            <a:r>
              <a:rPr lang="en-US" sz="3600" b="1" dirty="0" smtClean="0">
                <a:solidFill>
                  <a:srgbClr val="C00000"/>
                </a:solidFill>
              </a:rPr>
              <a:t>the third</a:t>
            </a:r>
          </a:p>
          <a:p>
            <a:pPr>
              <a:buNone/>
            </a:pPr>
            <a:r>
              <a:rPr lang="en-US" sz="3600" b="1" dirty="0" smtClean="0"/>
              <a:t>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– the four</a:t>
            </a:r>
            <a:r>
              <a:rPr lang="en-US" sz="3600" b="1" dirty="0" smtClean="0">
                <a:solidFill>
                  <a:srgbClr val="C00000"/>
                </a:solidFill>
              </a:rPr>
              <a:t>th</a:t>
            </a:r>
          </a:p>
          <a:p>
            <a:pPr>
              <a:buNone/>
            </a:pPr>
            <a:r>
              <a:rPr lang="en-US" sz="3600" b="1" dirty="0" smtClean="0"/>
              <a:t>5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– the </a:t>
            </a:r>
            <a:r>
              <a:rPr lang="en-US" sz="3600" b="1" dirty="0" smtClean="0">
                <a:solidFill>
                  <a:srgbClr val="7030A0"/>
                </a:solidFill>
              </a:rPr>
              <a:t>fif</a:t>
            </a:r>
            <a:r>
              <a:rPr lang="en-US" sz="3600" b="1" dirty="0" smtClean="0">
                <a:solidFill>
                  <a:srgbClr val="C00000"/>
                </a:solidFill>
              </a:rPr>
              <a:t>th</a:t>
            </a:r>
            <a:r>
              <a:rPr lang="en-US" sz="3600" b="1" smtClean="0">
                <a:solidFill>
                  <a:srgbClr val="C00000"/>
                </a:solidFill>
              </a:rPr>
              <a:t>	      </a:t>
            </a:r>
            <a:r>
              <a:rPr lang="en-US" sz="3600" b="1" smtClean="0"/>
              <a:t>Today </a:t>
            </a:r>
            <a:r>
              <a:rPr lang="en-US" sz="3600" b="1" dirty="0" smtClean="0"/>
              <a:t>is the 5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of September.</a:t>
            </a:r>
          </a:p>
          <a:p>
            <a:pPr>
              <a:buNone/>
            </a:pPr>
            <a:r>
              <a:rPr lang="en-US" sz="3600" b="1" dirty="0" smtClean="0"/>
              <a:t>6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– the six</a:t>
            </a:r>
            <a:r>
              <a:rPr lang="en-US" sz="3600" b="1" dirty="0" smtClean="0">
                <a:solidFill>
                  <a:srgbClr val="C00000"/>
                </a:solidFill>
              </a:rPr>
              <a:t>th</a:t>
            </a:r>
          </a:p>
          <a:p>
            <a:pPr>
              <a:buNone/>
            </a:pPr>
            <a:r>
              <a:rPr lang="en-US" sz="3600" b="1" dirty="0" smtClean="0"/>
              <a:t>7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–the seven</a:t>
            </a:r>
            <a:r>
              <a:rPr lang="en-US" sz="3600" b="1" dirty="0" smtClean="0">
                <a:solidFill>
                  <a:srgbClr val="C00000"/>
                </a:solidFill>
              </a:rPr>
              <a:t>th</a:t>
            </a:r>
          </a:p>
          <a:p>
            <a:pPr>
              <a:buNone/>
            </a:pPr>
            <a:r>
              <a:rPr lang="en-US" sz="3600" b="1" dirty="0" smtClean="0"/>
              <a:t>8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–the eigh</a:t>
            </a:r>
            <a:r>
              <a:rPr lang="en-US" sz="3600" b="1" dirty="0" smtClean="0">
                <a:solidFill>
                  <a:srgbClr val="C00000"/>
                </a:solidFill>
              </a:rPr>
              <a:t>th</a:t>
            </a:r>
          </a:p>
          <a:p>
            <a:pPr>
              <a:buNone/>
            </a:pPr>
            <a:r>
              <a:rPr lang="en-US" sz="3600" b="1" dirty="0" smtClean="0"/>
              <a:t>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–the </a:t>
            </a:r>
            <a:r>
              <a:rPr lang="en-US" sz="3600" b="1" dirty="0" smtClean="0">
                <a:solidFill>
                  <a:srgbClr val="7030A0"/>
                </a:solidFill>
              </a:rPr>
              <a:t>nin</a:t>
            </a:r>
            <a:r>
              <a:rPr lang="en-US" sz="3600" b="1" dirty="0" smtClean="0">
                <a:solidFill>
                  <a:srgbClr val="C00000"/>
                </a:solidFill>
              </a:rPr>
              <a:t>th</a:t>
            </a:r>
          </a:p>
          <a:p>
            <a:pPr>
              <a:buNone/>
            </a:pP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Порядковые числительные</vt:lpstr>
      <vt:lpstr>Порядковые числительные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Порядковые числительные</dc:title>
  <dc:creator>Александр</dc:creator>
  <cp:lastModifiedBy>Александр</cp:lastModifiedBy>
  <cp:revision>3</cp:revision>
  <dcterms:created xsi:type="dcterms:W3CDTF">2023-09-05T18:02:33Z</dcterms:created>
  <dcterms:modified xsi:type="dcterms:W3CDTF">2024-10-06T15:40:12Z</dcterms:modified>
</cp:coreProperties>
</file>