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AD775-3DFA-2934-37F1-965478C20BDC}" v="208" dt="2024-09-23T18:23:14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0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65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80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30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48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02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6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13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65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80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2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xmlns="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xmlns="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xmlns="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xmlns="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xmlns="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xmlns="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xmlns="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xmlns="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xmlns="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xmlns="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xmlns="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xmlns="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xmlns="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xmlns="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xmlns="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xmlns="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xmlns="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xmlns="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xmlns="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xmlns="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xmlns="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xmlns="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xmlns="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xmlns="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xmlns="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xmlns="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xmlns="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xmlns="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xmlns="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10/13/2024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91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Fashion_desig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8789E63-C78D-4210-8A38-DD6FB3B6B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ntage stores and buildings">
            <a:extLst>
              <a:ext uri="{FF2B5EF4-FFF2-40B4-BE49-F238E27FC236}">
                <a16:creationId xmlns:a16="http://schemas.microsoft.com/office/drawing/2014/main" xmlns="" id="{A7ACB652-53D4-60EF-D98F-1BF4B47E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56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8494C5-ED44-4EAD-9213-4FBAA4BB7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</a:rPr>
              <a:t>Italian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fashion</a:t>
            </a:r>
          </a:p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040" y="5029199"/>
            <a:ext cx="8686800" cy="966651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Created by </a:t>
            </a:r>
            <a:r>
              <a:rPr lang="en-US" sz="2800" b="1" dirty="0" err="1" smtClean="0">
                <a:solidFill>
                  <a:srgbClr val="C00000"/>
                </a:solidFill>
              </a:rPr>
              <a:t>Yegor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Botkov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697D25-3D98-4690-9E3D-C65732E5D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634FA-4936-4EA7-9BFB-F34843C0F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EA2098-CAC1-8C03-DA68-617BECB8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648757"/>
            <a:ext cx="10492667" cy="1065321"/>
          </a:xfrm>
        </p:spPr>
        <p:txBody>
          <a:bodyPr>
            <a:normAutofit/>
          </a:bodyPr>
          <a:lstStyle/>
          <a:p>
            <a:r>
              <a:rPr lang="ru-RU" dirty="0"/>
              <a:t>Country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A99FFA-7E9D-D3AC-1B49-1E046F81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2371813"/>
            <a:ext cx="5490994" cy="328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1700" dirty="0" err="1">
                <a:ea typeface="+mn-lt"/>
                <a:cs typeface="+mn-lt"/>
              </a:rPr>
              <a:t>Italy</a:t>
            </a:r>
            <a:r>
              <a:rPr lang="ru-RU" sz="1700" dirty="0">
                <a:ea typeface="+mn-lt"/>
                <a:cs typeface="+mn-lt"/>
              </a:rPr>
              <a:t> </a:t>
            </a:r>
            <a:r>
              <a:rPr lang="ru-RU" sz="1700" dirty="0" err="1">
                <a:ea typeface="+mn-lt"/>
                <a:cs typeface="+mn-lt"/>
              </a:rPr>
              <a:t>is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one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of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the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leading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countries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in</a:t>
            </a:r>
            <a:r>
              <a:rPr lang="ru-RU" sz="1700" dirty="0">
                <a:ea typeface="+mn-lt"/>
                <a:cs typeface="+mn-lt"/>
              </a:rPr>
              <a:t> Fashion</a:t>
            </a:r>
            <a:r>
              <a:rPr lang="ru-RU" sz="1700" dirty="0">
                <a:ea typeface="+mn-lt"/>
                <a:cs typeface="+mn-lt"/>
                <a:hlinkClick r:id="rId2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design</a:t>
            </a:r>
            <a:r>
              <a:rPr lang="ru-RU" sz="1700" dirty="0">
                <a:ea typeface="+mn-lt"/>
                <a:cs typeface="+mn-lt"/>
              </a:rPr>
              <a:t>, </a:t>
            </a:r>
            <a:r>
              <a:rPr lang="ru-RU" sz="1700" dirty="0" err="1">
                <a:ea typeface="+mn-lt"/>
                <a:cs typeface="+mn-lt"/>
              </a:rPr>
              <a:t>alongside</a:t>
            </a:r>
            <a:r>
              <a:rPr lang="ru-RU" sz="1700" dirty="0">
                <a:ea typeface="+mn-lt"/>
                <a:cs typeface="+mn-lt"/>
              </a:rPr>
              <a:t> France </a:t>
            </a:r>
            <a:r>
              <a:rPr lang="ru-RU" sz="1700" dirty="0" err="1">
                <a:ea typeface="+mn-lt"/>
                <a:cs typeface="+mn-lt"/>
              </a:rPr>
              <a:t>and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the</a:t>
            </a:r>
            <a:r>
              <a:rPr lang="ru-RU" sz="1700" dirty="0">
                <a:ea typeface="+mn-lt"/>
                <a:cs typeface="+mn-lt"/>
              </a:rPr>
              <a:t> United </a:t>
            </a:r>
            <a:r>
              <a:rPr lang="ru-RU" sz="1700" dirty="0" err="1">
                <a:ea typeface="+mn-lt"/>
                <a:cs typeface="+mn-lt"/>
              </a:rPr>
              <a:t>Kingdom</a:t>
            </a:r>
            <a:r>
              <a:rPr lang="ru-RU" sz="1700" dirty="0">
                <a:ea typeface="+mn-lt"/>
                <a:cs typeface="+mn-lt"/>
              </a:rPr>
              <a:t>. Fashion </a:t>
            </a:r>
            <a:r>
              <a:rPr lang="ru-RU" sz="1700" dirty="0" err="1">
                <a:ea typeface="+mn-lt"/>
                <a:cs typeface="+mn-lt"/>
              </a:rPr>
              <a:t>has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always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been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an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important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part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of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the</a:t>
            </a:r>
            <a:r>
              <a:rPr lang="ru-RU" sz="1700" dirty="0">
                <a:ea typeface="+mn-lt"/>
                <a:cs typeface="+mn-lt"/>
              </a:rPr>
              <a:t> </a:t>
            </a:r>
            <a:r>
              <a:rPr lang="ru-RU" sz="1700" dirty="0" err="1">
                <a:ea typeface="+mn-lt"/>
                <a:cs typeface="+mn-lt"/>
              </a:rPr>
              <a:t>country's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cultural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life</a:t>
            </a:r>
            <a:r>
              <a:rPr lang="ru-RU" sz="1700" dirty="0">
                <a:ea typeface="+mn-lt"/>
                <a:cs typeface="+mn-lt"/>
              </a:rPr>
              <a:t> </a:t>
            </a:r>
            <a:r>
              <a:rPr lang="ru-RU" sz="1700" dirty="0" err="1">
                <a:ea typeface="+mn-lt"/>
                <a:cs typeface="+mn-lt"/>
              </a:rPr>
              <a:t>and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society</a:t>
            </a:r>
            <a:r>
              <a:rPr lang="ru-RU" sz="1700" dirty="0">
                <a:ea typeface="+mn-lt"/>
                <a:cs typeface="+mn-lt"/>
              </a:rPr>
              <a:t>, </a:t>
            </a:r>
            <a:r>
              <a:rPr lang="ru-RU" sz="1700" dirty="0" err="1">
                <a:ea typeface="+mn-lt"/>
                <a:cs typeface="+mn-lt"/>
              </a:rPr>
              <a:t>and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Italians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are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well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known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for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their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attention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to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dress</a:t>
            </a:r>
            <a:r>
              <a:rPr lang="ru-RU" sz="1700" dirty="0">
                <a:ea typeface="+mn-lt"/>
                <a:cs typeface="+mn-lt"/>
              </a:rPr>
              <a:t>; </a:t>
            </a:r>
            <a:r>
              <a:rPr lang="ru-RU" sz="1700" i="1" dirty="0" err="1">
                <a:ea typeface="+mn-lt"/>
                <a:cs typeface="+mn-lt"/>
              </a:rPr>
              <a:t>la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dirty="0" err="1">
                <a:ea typeface="+mn-lt"/>
                <a:cs typeface="+mn-lt"/>
              </a:rPr>
              <a:t>bella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dirty="0" err="1">
                <a:ea typeface="+mn-lt"/>
                <a:cs typeface="+mn-lt"/>
              </a:rPr>
              <a:t>figura</a:t>
            </a:r>
            <a:r>
              <a:rPr lang="ru-RU" sz="1700" dirty="0">
                <a:ea typeface="+mn-lt"/>
                <a:cs typeface="+mn-lt"/>
              </a:rPr>
              <a:t>, </a:t>
            </a:r>
            <a:r>
              <a:rPr lang="ru-RU" sz="1700" dirty="0" err="1">
                <a:ea typeface="+mn-lt"/>
                <a:cs typeface="+mn-lt"/>
              </a:rPr>
              <a:t>or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good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appearance</a:t>
            </a:r>
            <a:r>
              <a:rPr lang="ru-RU" sz="1700" dirty="0">
                <a:ea typeface="+mn-lt"/>
                <a:cs typeface="+mn-lt"/>
              </a:rPr>
              <a:t>, </a:t>
            </a:r>
            <a:r>
              <a:rPr lang="ru-RU" sz="1700" dirty="0" err="1">
                <a:ea typeface="+mn-lt"/>
                <a:cs typeface="+mn-lt"/>
              </a:rPr>
              <a:t>retains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its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traditional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importance</a:t>
            </a:r>
            <a:r>
              <a:rPr lang="ru-RU" sz="1700" dirty="0">
                <a:ea typeface="+mn-lt"/>
                <a:cs typeface="+mn-lt"/>
              </a:rPr>
              <a:t>.</a:t>
            </a:r>
            <a:endParaRPr lang="ru-RU" sz="1700" dirty="0"/>
          </a:p>
        </p:txBody>
      </p:sp>
      <p:pic>
        <p:nvPicPr>
          <p:cNvPr id="4" name="Рисунок 3" descr="Изображение выглядит как зеленый, красный, флаг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FCFAB66-AE8B-FFDC-7755-7C2B424A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45" y="2564133"/>
            <a:ext cx="4641505" cy="30943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9A3B735-54E2-4D95-A245-5BA856818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0AA7D8B6-D845-468C-AEEA-041E24C00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xmlns="" id="{11769E07-4D97-44F0-925C-A14602491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xmlns="" id="{E4A2189D-5B4E-42D2-B6E0-2A2CFBDA11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xmlns="" id="{66FD54A5-B674-4D17-A65B-944971C786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xmlns="" id="{B54F4C78-F4CD-4D0F-B253-88D228F6A7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xmlns="" id="{FFFF9C25-70A8-42C2-A7DE-574D066DF5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xmlns="" id="{E98277E5-59FD-41F1-82B6-91AE3F11CC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xmlns="" id="{14EBCE55-C6D3-4D3C-9F20-C4BD18A1C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xmlns="" id="{5D5866ED-D858-4C92-BA1D-48FAF78338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xmlns="" id="{E87100F3-948D-4243-84CB-29EF2A39BE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xmlns="" id="{D6649540-9040-4EEE-A0C4-572615E2A8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xmlns="" id="{3A896369-1B66-4309-8586-65CA1CD103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8">
              <a:extLst>
                <a:ext uri="{FF2B5EF4-FFF2-40B4-BE49-F238E27FC236}">
                  <a16:creationId xmlns:a16="http://schemas.microsoft.com/office/drawing/2014/main" xmlns="" id="{496CEF3A-A9D0-4437-A1DB-411327542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9">
              <a:extLst>
                <a:ext uri="{FF2B5EF4-FFF2-40B4-BE49-F238E27FC236}">
                  <a16:creationId xmlns:a16="http://schemas.microsoft.com/office/drawing/2014/main" xmlns="" id="{34CCF3A1-3274-4DB2-B7EF-219D0A5C87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9A605FE2-6A58-494D-927A-B82AEC891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E1B36634-086A-4A82-8CAF-8110ECE649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2">
              <a:extLst>
                <a:ext uri="{FF2B5EF4-FFF2-40B4-BE49-F238E27FC236}">
                  <a16:creationId xmlns:a16="http://schemas.microsoft.com/office/drawing/2014/main" xmlns="" id="{543B9DA6-0A96-4903-B621-2407440363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xmlns="" id="{42763548-E8B0-4544-84B5-7B889ED77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xmlns="" id="{1A45674C-6A86-4F7E-AE7E-6E5B851EA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xmlns="" id="{242E34B3-4E6E-4B6D-BBF4-4ECFB6D2E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xmlns="" id="{8F84DCA9-8C6F-4F39-8103-2B8FA8EE39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xmlns="" id="{54980C00-FBE5-4175-B3B9-6087A03AE2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xmlns="" id="{056A1AA1-39CA-4F27-90E5-6C61700B80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xmlns="" id="{FBAB5483-5590-4051-98D4-6AE210CF25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xmlns="" id="{66DCC39E-7F5C-4041-BDE1-D661699B57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xmlns="" id="{FAD30A9E-4601-4025-9567-23015EF0F6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xmlns="" id="{BD8A0A08-4CB0-45A8-A312-F69FED6A4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xmlns="" id="{D56B6120-B694-4D67-AE19-BFD713EAE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xmlns="" id="{5FC2F0B0-76D3-4103-A460-73572B5DC9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4">
              <a:extLst>
                <a:ext uri="{FF2B5EF4-FFF2-40B4-BE49-F238E27FC236}">
                  <a16:creationId xmlns:a16="http://schemas.microsoft.com/office/drawing/2014/main" xmlns="" id="{9F31AF69-9EF8-4598-AC0D-40824CAEDE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5">
              <a:extLst>
                <a:ext uri="{FF2B5EF4-FFF2-40B4-BE49-F238E27FC236}">
                  <a16:creationId xmlns:a16="http://schemas.microsoft.com/office/drawing/2014/main" xmlns="" id="{BABFA31C-08A2-4A84-BC24-57620041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xmlns="" id="{2E14A454-CFDC-469D-AAC8-0AECD34369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5">
              <a:extLst>
                <a:ext uri="{FF2B5EF4-FFF2-40B4-BE49-F238E27FC236}">
                  <a16:creationId xmlns:a16="http://schemas.microsoft.com/office/drawing/2014/main" xmlns="" id="{4F28944F-2222-438F-B8BF-289400FA48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xmlns="" id="{10583A59-F6FC-4383-951E-4DEA803E3B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xmlns="" id="{01E36E36-80DB-4588-B48C-C10A2CC640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xmlns="" id="{82340FC1-013D-48B7-B3F7-917F649FA1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xmlns="" id="{2A4816D6-34F0-433A-9ACB-C1D2A52C00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xmlns="" id="{67942CD3-43C9-4530-9C50-47E288DB5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xmlns="" id="{11861164-AD4A-41ED-AF99-4972D60EAB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xmlns="" id="{E2B208F9-EDC1-4C32-9D59-30C273C08E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xmlns="" id="{7A7C7DA6-7A32-4CCE-AB8E-59036A6C50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xmlns="" id="{510879FA-373B-43C3-9332-BBE87A6FC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xmlns="" id="{66AFA0BE-4521-4076-A5AD-FC7031749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xmlns="" id="{0598DD74-9791-420B-B5ED-355B654B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xmlns="" id="{038F7AA7-B635-4496-AD3E-A234340BD6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xmlns="" id="{5E017948-9D66-4417-8B88-4BD1532ACF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xmlns="" id="{AB333295-A36E-46DB-82A5-E78E0498D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3">
              <a:extLst>
                <a:ext uri="{FF2B5EF4-FFF2-40B4-BE49-F238E27FC236}">
                  <a16:creationId xmlns:a16="http://schemas.microsoft.com/office/drawing/2014/main" xmlns="" id="{D10C99A3-BB78-4269-87D4-8287B8363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4">
              <a:extLst>
                <a:ext uri="{FF2B5EF4-FFF2-40B4-BE49-F238E27FC236}">
                  <a16:creationId xmlns:a16="http://schemas.microsoft.com/office/drawing/2014/main" xmlns="" id="{856A8AAC-D0EA-4685-9283-E8A01ED70B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xmlns="" id="{EE545004-D464-4D04-B11F-4759090429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xmlns="" id="{50289B97-B071-455F-8540-982742C43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xmlns="" id="{CEF2EFFE-7947-4C37-8ABD-398F392C07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7">
              <a:extLst>
                <a:ext uri="{FF2B5EF4-FFF2-40B4-BE49-F238E27FC236}">
                  <a16:creationId xmlns:a16="http://schemas.microsoft.com/office/drawing/2014/main" xmlns="" id="{E8391CC5-D4B9-4E26-ABCD-D6C4BC235F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8">
              <a:extLst>
                <a:ext uri="{FF2B5EF4-FFF2-40B4-BE49-F238E27FC236}">
                  <a16:creationId xmlns:a16="http://schemas.microsoft.com/office/drawing/2014/main" xmlns="" id="{71A5B932-E608-49E3-8ED1-4DBAAE919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9">
              <a:extLst>
                <a:ext uri="{FF2B5EF4-FFF2-40B4-BE49-F238E27FC236}">
                  <a16:creationId xmlns:a16="http://schemas.microsoft.com/office/drawing/2014/main" xmlns="" id="{EAA3BF46-C387-4232-844F-B2D45C1D2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0">
              <a:extLst>
                <a:ext uri="{FF2B5EF4-FFF2-40B4-BE49-F238E27FC236}">
                  <a16:creationId xmlns:a16="http://schemas.microsoft.com/office/drawing/2014/main" xmlns="" id="{AB415331-61BA-49F4-9FFD-39B6284819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xmlns="" id="{8FF6D6DA-64DD-4D39-931B-9B97E01A33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xmlns="" id="{2CEBA427-3E6A-48B0-9040-931C62AAC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xmlns="" id="{65D81449-8208-4635-9339-4C8FE89BB6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2">
              <a:extLst>
                <a:ext uri="{FF2B5EF4-FFF2-40B4-BE49-F238E27FC236}">
                  <a16:creationId xmlns:a16="http://schemas.microsoft.com/office/drawing/2014/main" xmlns="" id="{954A6F89-BF29-464D-9561-97822F099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xmlns="" id="{67C81528-252F-43EA-BAC6-ED0A11863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xmlns="" id="{D4AAA683-AC21-4857-A7D8-552A3DC9BA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xmlns="" id="{BFD93668-5C98-45C9-BA73-EBDE215100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xmlns="" id="{76866F09-A7B0-420E-A8F1-CC0C5CC240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xmlns="" id="{9D2D6D19-1C81-46DC-B49C-E7AA0817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xmlns="" id="{4AF7B011-7C75-48AD-BBBF-4FE1834A6E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9">
              <a:extLst>
                <a:ext uri="{FF2B5EF4-FFF2-40B4-BE49-F238E27FC236}">
                  <a16:creationId xmlns:a16="http://schemas.microsoft.com/office/drawing/2014/main" xmlns="" id="{305124B5-EFC4-4F14-9182-23A3280AE5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xmlns="" id="{45166B1B-FC43-48DA-A810-13BADEF81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xmlns="" id="{15846AE5-CF5B-452A-BDBB-ABC69690D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xmlns="" id="{3DB2496D-CE28-4700-AA6B-FA4E60A944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xmlns="" id="{561D8232-C449-46E2-BB87-922BD4DAE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xmlns="" id="{C0352A08-1998-4E8B-9E16-ABE077AF0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xmlns="" id="{9FD7260F-CF29-4931-A348-235EFAFB6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xmlns="" id="{CCF55F8B-03C0-4AA3-B4A7-2F6C21D34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xmlns="" id="{2157B0E0-DFE1-40C8-93E2-25059E0106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xmlns="" id="{90A4BF9D-CDDE-435D-BB05-D240632FE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xmlns="" id="{9BDEA0B2-531B-48B0-AB13-4B3451568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A8BFB17A-EAE6-4C93-885B-6299466A29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07A67F34-97BE-480B-A85B-DEAEEB45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6C4408FA-D405-4819-A9B5-7E4137AEB9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83277647-FA05-4345-8145-D5ED7903A2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4386FD15-4921-4493-A215-FEA31801B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xmlns="" id="{625D89BA-3D96-4949-8D68-AD594D3229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xmlns="" id="{58041442-9F1D-4E5E-A088-6727B2CF8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xmlns="" id="{E732CC8A-1A71-462B-8562-DA75D35B5D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xmlns="" id="{603E6FD8-AE4D-479C-92F3-A08E54E46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xmlns="" id="{61C5ED2E-B41D-4C39-88BE-D67806E6B8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xmlns="" id="{474F444C-C4D9-489A-B836-F83ED8070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xmlns="" id="{FF589F3A-B301-484D-B5EF-D9E96DE835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xmlns="" id="{97E0AEB5-AD04-4BE2-924F-FA1BB8BD61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xmlns="" id="{CE0B2D17-C3F7-4A41-BA4C-1FC311B9D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xmlns="" id="{F15034BD-6C17-469B-85AF-148EA0F7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xmlns="" id="{7B6742E3-DB37-4077-8690-AC1A02780B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xmlns="" id="{745F2439-5B8E-4E05-866E-896C0F5BE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xmlns="" id="{4CD231E8-DFF5-4403-AFD6-EDB105AF23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xmlns="" id="{186F08A0-4B07-4ED4-AA2E-F53E61E77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xmlns="" id="{143F4736-A980-42E1-B7AA-4154BD0FA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xmlns="" id="{2B7EF984-B6CC-4990-B9D8-E999A41F9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xmlns="" id="{701390DA-498F-40EE-B86D-9C1288CCDD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xmlns="" id="{8349FDB4-AF3A-4F35-82C0-1D40929655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xmlns="" id="{96A26B04-1F0B-4D75-8922-93B734D75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xmlns="" id="{C6200836-2571-4275-B8D2-450E99ED2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4877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A27A5CA-8322-4584-B42A-F269165282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989A5E-D171-4BB1-ACFF-6D1503FE5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E37D5E-2F40-4CD5-A0F2-04001FB75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10EF0-3195-3488-F99C-12BDC015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>
            <a:normAutofit/>
          </a:bodyPr>
          <a:lstStyle/>
          <a:p>
            <a:r>
              <a:rPr lang="ru-RU" dirty="0"/>
              <a:t>Fashion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6E53D6-59F6-5073-B6BB-68DBC140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348753"/>
            <a:ext cx="5602878" cy="31990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 dirty="0" err="1">
                <a:ea typeface="+mn-lt"/>
                <a:cs typeface="+mn-lt"/>
              </a:rPr>
              <a:t>Italian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fashion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became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prominent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during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the</a:t>
            </a:r>
            <a:r>
              <a:rPr lang="ru-RU" sz="1900" dirty="0">
                <a:ea typeface="+mn-lt"/>
                <a:cs typeface="+mn-lt"/>
              </a:rPr>
              <a:t> 11th </a:t>
            </a:r>
            <a:r>
              <a:rPr lang="ru-RU" sz="1900" dirty="0" err="1">
                <a:ea typeface="+mn-lt"/>
                <a:cs typeface="+mn-lt"/>
              </a:rPr>
              <a:t>to</a:t>
            </a:r>
            <a:r>
              <a:rPr lang="ru-RU" sz="1900" dirty="0">
                <a:ea typeface="+mn-lt"/>
                <a:cs typeface="+mn-lt"/>
              </a:rPr>
              <a:t> 16th </a:t>
            </a:r>
            <a:r>
              <a:rPr lang="ru-RU" sz="1900" dirty="0" err="1">
                <a:ea typeface="+mn-lt"/>
                <a:cs typeface="+mn-lt"/>
              </a:rPr>
              <a:t>centuries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when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artistic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development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in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Italy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was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at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its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peak</a:t>
            </a:r>
            <a:r>
              <a:rPr lang="ru-RU" sz="1900" dirty="0">
                <a:ea typeface="+mn-lt"/>
                <a:cs typeface="+mn-lt"/>
              </a:rPr>
              <a:t>. </a:t>
            </a:r>
            <a:r>
              <a:rPr lang="ru-RU" sz="1900" dirty="0" err="1">
                <a:ea typeface="+mn-lt"/>
                <a:cs typeface="+mn-lt"/>
              </a:rPr>
              <a:t>Cities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 smtClean="0">
                <a:ea typeface="+mn-lt"/>
                <a:cs typeface="+mn-lt"/>
              </a:rPr>
              <a:t>such</a:t>
            </a:r>
            <a:r>
              <a:rPr lang="en-US" sz="1900" dirty="0" smtClean="0">
                <a:ea typeface="+mn-lt"/>
                <a:cs typeface="+mn-lt"/>
              </a:rPr>
              <a:t>  as Rome,</a:t>
            </a:r>
            <a:r>
              <a:rPr lang="en-US" sz="1900" dirty="0" smtClean="0">
                <a:ea typeface="+mn-lt"/>
                <a:cs typeface="+mn-lt"/>
              </a:rPr>
              <a:t> 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Palermo</a:t>
            </a:r>
            <a:r>
              <a:rPr lang="ru-RU" sz="1900" dirty="0">
                <a:ea typeface="+mn-lt"/>
                <a:cs typeface="+mn-lt"/>
              </a:rPr>
              <a:t>, </a:t>
            </a:r>
            <a:r>
              <a:rPr lang="ru-RU" sz="1900" dirty="0" err="1">
                <a:ea typeface="+mn-lt"/>
                <a:cs typeface="+mn-lt"/>
              </a:rPr>
              <a:t>Venice</a:t>
            </a:r>
            <a:r>
              <a:rPr lang="ru-RU" sz="1900" dirty="0">
                <a:ea typeface="+mn-lt"/>
                <a:cs typeface="+mn-lt"/>
              </a:rPr>
              <a:t>, </a:t>
            </a:r>
            <a:r>
              <a:rPr lang="ru-RU" sz="1900" dirty="0" err="1">
                <a:ea typeface="+mn-lt"/>
                <a:cs typeface="+mn-lt"/>
              </a:rPr>
              <a:t>Milan</a:t>
            </a:r>
            <a:r>
              <a:rPr lang="ru-RU" sz="1900" dirty="0">
                <a:ea typeface="+mn-lt"/>
                <a:cs typeface="+mn-lt"/>
              </a:rPr>
              <a:t>, </a:t>
            </a:r>
            <a:r>
              <a:rPr lang="ru-RU" sz="1900" dirty="0" err="1">
                <a:ea typeface="+mn-lt"/>
                <a:cs typeface="+mn-lt"/>
              </a:rPr>
              <a:t>Naples</a:t>
            </a:r>
            <a:r>
              <a:rPr lang="ru-RU" sz="1900" dirty="0">
                <a:ea typeface="+mn-lt"/>
                <a:cs typeface="+mn-lt"/>
              </a:rPr>
              <a:t>, </a:t>
            </a:r>
            <a:r>
              <a:rPr lang="ru-RU" sz="1900" dirty="0" err="1" smtClean="0">
                <a:ea typeface="+mn-lt"/>
                <a:cs typeface="+mn-lt"/>
              </a:rPr>
              <a:t>Florene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and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Vicenza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started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to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produce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luxury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goods</a:t>
            </a:r>
            <a:r>
              <a:rPr lang="ru-RU" sz="1900" dirty="0">
                <a:ea typeface="+mn-lt"/>
                <a:cs typeface="+mn-lt"/>
              </a:rPr>
              <a:t>, </a:t>
            </a:r>
            <a:r>
              <a:rPr lang="ru-RU" sz="1900" dirty="0" err="1">
                <a:ea typeface="+mn-lt"/>
                <a:cs typeface="+mn-lt"/>
              </a:rPr>
              <a:t>hats</a:t>
            </a:r>
            <a:r>
              <a:rPr lang="ru-RU" sz="1900" dirty="0">
                <a:ea typeface="+mn-lt"/>
                <a:cs typeface="+mn-lt"/>
              </a:rPr>
              <a:t>, </a:t>
            </a:r>
            <a:r>
              <a:rPr lang="ru-RU" sz="1900" dirty="0" err="1">
                <a:ea typeface="+mn-lt"/>
                <a:cs typeface="+mn-lt"/>
              </a:rPr>
              <a:t>cosmetics</a:t>
            </a:r>
            <a:r>
              <a:rPr lang="ru-RU" sz="1900" dirty="0">
                <a:ea typeface="+mn-lt"/>
                <a:cs typeface="+mn-lt"/>
              </a:rPr>
              <a:t>, </a:t>
            </a:r>
            <a:r>
              <a:rPr lang="ru-RU" sz="1900" dirty="0" err="1">
                <a:ea typeface="+mn-lt"/>
                <a:cs typeface="+mn-lt"/>
              </a:rPr>
              <a:t>jewelry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and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rich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fabrics</a:t>
            </a:r>
            <a:r>
              <a:rPr lang="ru-RU" sz="1900" dirty="0">
                <a:ea typeface="+mn-lt"/>
                <a:cs typeface="+mn-lt"/>
              </a:rPr>
              <a:t>.</a:t>
            </a:r>
            <a:endParaRPr lang="ru-RU" sz="19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DDC3E08-72B7-412C-A277-9F3CF8EB3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xmlns="" id="{6E393635-9ABA-4EE9-8984-D5B554D94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xmlns="" id="{2A5EAEA1-79EC-462F-A08B-6139634F7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xmlns="" id="{1D2E5290-45AD-48B0-B9A0-7AE0A908BF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xmlns="" id="{E13C4831-440C-418E-9302-DDD9BFE38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xmlns="" id="{42B526D9-7E5C-4A67-9B1C-9E92092EA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xmlns="" id="{DFA07926-5610-463F-BB98-6659FBA4C6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xmlns="" id="{827A238B-BA0C-4EBD-92EB-57B575487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2">
              <a:extLst>
                <a:ext uri="{FF2B5EF4-FFF2-40B4-BE49-F238E27FC236}">
                  <a16:creationId xmlns:a16="http://schemas.microsoft.com/office/drawing/2014/main" xmlns="" id="{0CC3E394-72A8-46B8-B333-9A48011536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xmlns="" id="{C2F2B81F-CCBD-4D75-A268-529C27BEB4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xmlns="" id="{248273A6-4595-4B49-870D-93184B2BC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5">
              <a:extLst>
                <a:ext uri="{FF2B5EF4-FFF2-40B4-BE49-F238E27FC236}">
                  <a16:creationId xmlns:a16="http://schemas.microsoft.com/office/drawing/2014/main" xmlns="" id="{613F679C-C6B7-45E2-AB85-06F11D016E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1">
              <a:extLst>
                <a:ext uri="{FF2B5EF4-FFF2-40B4-BE49-F238E27FC236}">
                  <a16:creationId xmlns:a16="http://schemas.microsoft.com/office/drawing/2014/main" xmlns="" id="{AD733645-CE3B-4C6D-98E4-1C01A1C3F8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CC6A862F-C126-4979-9572-943E0EFA1E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D810D816-815F-4A09-A3E5-451D74A23A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297ABCD3-B369-4690-81A8-2627F24E4B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A2F71286-5332-4172-A372-755A472F3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xmlns="" id="{B5108B37-F44A-47A4-A995-524197C47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xmlns="" id="{B4CEC1A4-E49B-426A-A335-FBB8D54341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xmlns="" id="{A877D66C-F031-4FD3-A679-013BBD5978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xmlns="" id="{204EE8DB-CB6A-4043-8892-547496A838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xmlns="" id="{D41334E9-5983-47FA-8F3F-E023DE88C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xmlns="" id="{6FA6CD72-6404-4323-BFB5-E3C38E38E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6">
              <a:extLst>
                <a:ext uri="{FF2B5EF4-FFF2-40B4-BE49-F238E27FC236}">
                  <a16:creationId xmlns:a16="http://schemas.microsoft.com/office/drawing/2014/main" xmlns="" id="{8A621A24-4735-44CF-99C1-BC39C2B719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xmlns="" id="{C55F2697-EFEC-4C5E-9D88-7F77747352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0">
              <a:extLst>
                <a:ext uri="{FF2B5EF4-FFF2-40B4-BE49-F238E27FC236}">
                  <a16:creationId xmlns:a16="http://schemas.microsoft.com/office/drawing/2014/main" xmlns="" id="{3E74E34E-E8B2-43CF-A574-E562761D27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2">
              <a:extLst>
                <a:ext uri="{FF2B5EF4-FFF2-40B4-BE49-F238E27FC236}">
                  <a16:creationId xmlns:a16="http://schemas.microsoft.com/office/drawing/2014/main" xmlns="" id="{4FCC862A-0E3B-42C2-9B61-40EE412F2E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6A4FFCDE-0207-482A-B5D1-757A0E0FA6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xmlns="" id="{4729E6D2-3822-40F6-8EB5-86F31EF1EC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xmlns="" id="{C8B35183-6EB6-4558-9788-CE8F0594D7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xmlns="" id="{B875E16E-F2DF-4A3D-A535-311A1886C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xmlns="" id="{273178BC-B163-42C8-8AA3-E6015091D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xmlns="" id="{3F715015-E0A6-4A26-9FD6-8150DDF1C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xmlns="" id="{0EE0F506-CF28-4919-843E-96C438CCD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xmlns="" id="{ABF621B4-0B01-43A4-A7D1-413915B3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xmlns="" id="{11CEF3FD-9334-449D-9A0D-A874158347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xmlns="" id="{9FB3FAF8-148B-46ED-9715-58CFE7902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xmlns="" id="{410E3435-0683-4EF2-9185-B5CADDD60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xmlns="" id="{FC146718-F493-4688-93D1-D3C4DBB663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xmlns="" id="{1C18D603-D7E6-4574-B11F-2C2462E3C7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xmlns="" id="{39BAC9E3-0ED4-4E15-9E08-A51F84874F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1">
              <a:extLst>
                <a:ext uri="{FF2B5EF4-FFF2-40B4-BE49-F238E27FC236}">
                  <a16:creationId xmlns:a16="http://schemas.microsoft.com/office/drawing/2014/main" xmlns="" id="{731CC313-61BB-44C9-9BE8-6CFF0F2B0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5">
              <a:extLst>
                <a:ext uri="{FF2B5EF4-FFF2-40B4-BE49-F238E27FC236}">
                  <a16:creationId xmlns:a16="http://schemas.microsoft.com/office/drawing/2014/main" xmlns="" id="{55944B1A-48F3-4273-A87D-B12B35F8E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xmlns="" id="{2C030015-13DB-4AAA-B2C5-0DB11B17B6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xmlns="" id="{4CCDA4CA-802B-4060-84E8-3A5BCC2535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xmlns="" id="{4AFB2596-28AD-4968-AC8C-0C89D5F83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xmlns="" id="{2877C19B-C85A-43A8-9D22-E3555757E6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xmlns="" id="{86BB8A06-3A72-4664-906D-A764FD3C89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xmlns="" id="{13A6CBDF-A71E-4C76-90F5-F93EC0472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xmlns="" id="{CDDE2395-D4D4-4B16-998E-BA13687949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xmlns="" id="{0C4C9822-221D-4DFD-A8F0-88BDB960D5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xmlns="" id="{75210329-C983-4B1D-8573-5EB689CF4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xmlns="" id="{12078099-9836-4B34-B3F8-123577D27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8">
              <a:extLst>
                <a:ext uri="{FF2B5EF4-FFF2-40B4-BE49-F238E27FC236}">
                  <a16:creationId xmlns:a16="http://schemas.microsoft.com/office/drawing/2014/main" xmlns="" id="{DDC4164A-CF54-4258-93D9-E2985D837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9">
              <a:extLst>
                <a:ext uri="{FF2B5EF4-FFF2-40B4-BE49-F238E27FC236}">
                  <a16:creationId xmlns:a16="http://schemas.microsoft.com/office/drawing/2014/main" xmlns="" id="{5757C01C-EDE3-4DA2-A988-C56F92676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4">
              <a:extLst>
                <a:ext uri="{FF2B5EF4-FFF2-40B4-BE49-F238E27FC236}">
                  <a16:creationId xmlns:a16="http://schemas.microsoft.com/office/drawing/2014/main" xmlns="" id="{3DFE3A5E-CE1B-44A3-90D9-F7ECC6F86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6">
              <a:extLst>
                <a:ext uri="{FF2B5EF4-FFF2-40B4-BE49-F238E27FC236}">
                  <a16:creationId xmlns:a16="http://schemas.microsoft.com/office/drawing/2014/main" xmlns="" id="{96392746-AF8E-4EC4-ABD1-04C4AB9DE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xmlns="" id="{63B0352C-E450-4B7D-826D-25B95A158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0">
              <a:extLst>
                <a:ext uri="{FF2B5EF4-FFF2-40B4-BE49-F238E27FC236}">
                  <a16:creationId xmlns:a16="http://schemas.microsoft.com/office/drawing/2014/main" xmlns="" id="{291D0AEA-30E5-47FC-9CBD-F59E92418A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2">
              <a:extLst>
                <a:ext uri="{FF2B5EF4-FFF2-40B4-BE49-F238E27FC236}">
                  <a16:creationId xmlns:a16="http://schemas.microsoft.com/office/drawing/2014/main" xmlns="" id="{5D3E4E8D-958E-4303-B0DC-F363C1256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xmlns="" id="{D496ABB3-10B3-42C9-B3B5-8AE46C11A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Рисунок 3" descr="Изображение выглядит как одежда, Модный аксессуар, Человеческое лицо, шля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F968296-18A0-8EE2-3EAA-1DDCDA1B2C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5688"/>
          <a:stretch/>
        </p:blipFill>
        <p:spPr>
          <a:xfrm>
            <a:off x="8127999" y="871105"/>
            <a:ext cx="4064001" cy="5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72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72C2B58-9772-4A7F-901D-5A1BCDE55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0B3E7D1-9B4D-44BA-87A2-2ED68788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5267"/>
            <a:ext cx="7324929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EFDFB2-A3A9-7984-1548-C5F3CB42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1499"/>
            <a:ext cx="5596647" cy="1295401"/>
          </a:xfrm>
        </p:spPr>
        <p:txBody>
          <a:bodyPr>
            <a:normAutofit/>
          </a:bodyPr>
          <a:lstStyle/>
          <a:p>
            <a:r>
              <a:rPr lang="ru-RU" dirty="0" err="1"/>
              <a:t>How</a:t>
            </a:r>
            <a:r>
              <a:rPr lang="ru-RU" dirty="0"/>
              <a:t>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made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1F2502-7AFE-82BC-701C-CE3D928A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9298"/>
            <a:ext cx="5596647" cy="4273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err="1">
                <a:ea typeface="+mn-lt"/>
                <a:cs typeface="+mn-lt"/>
              </a:rPr>
              <a:t>However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since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 1951–53 </a:t>
            </a:r>
            <a:r>
              <a:rPr lang="ru-RU" dirty="0" err="1">
                <a:ea typeface="+mn-lt"/>
                <a:cs typeface="+mn-lt"/>
              </a:rPr>
              <a:t>fashion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soirées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held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by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Giovanni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Battista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Giorgini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in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Florence</a:t>
            </a:r>
            <a:r>
              <a:rPr lang="ru-RU" dirty="0" smtClean="0">
                <a:ea typeface="+mn-lt"/>
                <a:cs typeface="+mn-lt"/>
              </a:rPr>
              <a:t>,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 "</a:t>
            </a:r>
            <a:r>
              <a:rPr lang="ru-RU" i="1" dirty="0" err="1">
                <a:ea typeface="+mn-lt"/>
                <a:cs typeface="+mn-lt"/>
              </a:rPr>
              <a:t>Italian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school</a:t>
            </a:r>
            <a:r>
              <a:rPr lang="ru-RU" dirty="0">
                <a:ea typeface="+mn-lt"/>
                <a:cs typeface="+mn-lt"/>
              </a:rPr>
              <a:t>" </a:t>
            </a:r>
            <a:r>
              <a:rPr lang="ru-RU" dirty="0" err="1">
                <a:ea typeface="+mn-lt"/>
                <a:cs typeface="+mn-lt"/>
              </a:rPr>
              <a:t>started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to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compete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with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French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i="1" dirty="0" err="1">
                <a:ea typeface="+mn-lt"/>
                <a:cs typeface="+mn-lt"/>
              </a:rPr>
              <a:t>haute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couture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and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labels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such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as</a:t>
            </a:r>
            <a:r>
              <a:rPr lang="ru-RU" dirty="0">
                <a:ea typeface="+mn-lt"/>
                <a:cs typeface="+mn-lt"/>
              </a:rPr>
              <a:t> Prada </a:t>
            </a:r>
            <a:r>
              <a:rPr lang="ru-RU" dirty="0" err="1">
                <a:ea typeface="+mn-lt"/>
                <a:cs typeface="+mn-lt"/>
              </a:rPr>
              <a:t>and</a:t>
            </a:r>
            <a:r>
              <a:rPr lang="ru-RU" dirty="0">
                <a:ea typeface="+mn-lt"/>
                <a:cs typeface="+mn-lt"/>
              </a:rPr>
              <a:t> Gucci </a:t>
            </a:r>
            <a:r>
              <a:rPr lang="ru-RU" dirty="0" err="1">
                <a:ea typeface="+mn-lt"/>
                <a:cs typeface="+mn-lt"/>
              </a:rPr>
              <a:t>began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to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contend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with</a:t>
            </a:r>
            <a:r>
              <a:rPr lang="ru-RU" dirty="0">
                <a:ea typeface="+mn-lt"/>
                <a:cs typeface="+mn-lt"/>
              </a:rPr>
              <a:t> Chanel </a:t>
            </a:r>
            <a:r>
              <a:rPr lang="ru-RU" dirty="0" err="1">
                <a:ea typeface="+mn-lt"/>
                <a:cs typeface="+mn-lt"/>
              </a:rPr>
              <a:t>and</a:t>
            </a:r>
            <a:r>
              <a:rPr lang="ru-RU" dirty="0">
                <a:ea typeface="+mn-lt"/>
                <a:cs typeface="+mn-lt"/>
              </a:rPr>
              <a:t> Dior.</a:t>
            </a:r>
            <a:endParaRPr lang="ru-RU" dirty="0"/>
          </a:p>
        </p:txBody>
      </p:sp>
      <p:pic>
        <p:nvPicPr>
          <p:cNvPr id="5" name="Рисунок 4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E13F455F-02A2-CA82-17B4-2109E1686F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3389" y="1288915"/>
            <a:ext cx="2004984" cy="2004984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имвол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19FCFF0-B6E8-22BA-8357-CA2F3D45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61" y="3617942"/>
            <a:ext cx="2959640" cy="15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44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6EB7A-DC2A-91AF-DE54-1C561219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What </a:t>
            </a:r>
            <a:r>
              <a:rPr lang="ru-RU" dirty="0" err="1"/>
              <a:t>does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look</a:t>
            </a:r>
            <a:r>
              <a:rPr lang="ru-RU" dirty="0"/>
              <a:t> </a:t>
            </a:r>
            <a:r>
              <a:rPr lang="ru-RU" dirty="0" err="1"/>
              <a:t>like</a:t>
            </a:r>
            <a:r>
              <a:rPr lang="ru-RU" dirty="0"/>
              <a:t>?</a:t>
            </a:r>
          </a:p>
        </p:txBody>
      </p:sp>
      <p:pic>
        <p:nvPicPr>
          <p:cNvPr id="6" name="Объект 5" descr="Изображение выглядит как Человеческое лицо, одежда, женщина, платье&#10;&#10;Автоматически созданное описание">
            <a:extLst>
              <a:ext uri="{FF2B5EF4-FFF2-40B4-BE49-F238E27FC236}">
                <a16:creationId xmlns:a16="http://schemas.microsoft.com/office/drawing/2014/main" xmlns="" id="{101EF7D2-AA76-81D8-A334-14977F960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2671" y="740931"/>
            <a:ext cx="2269079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E00E7-E55B-D81C-4ED4-7778380BD4F4}"/>
              </a:ext>
            </a:extLst>
          </p:cNvPr>
          <p:cNvSpPr txBox="1"/>
          <p:nvPr/>
        </p:nvSpPr>
        <p:spPr>
          <a:xfrm>
            <a:off x="306615" y="1712686"/>
            <a:ext cx="67981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Fashion in Italy started to become the most fashionable in Europe since the 11th century, and powerful cities of the time, such as </a:t>
            </a:r>
            <a:r>
              <a:rPr lang="en-US" dirty="0">
                <a:latin typeface="Arial"/>
                <a:cs typeface="Arial"/>
              </a:rPr>
              <a:t>Venice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Milan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Florence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Naples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Vicenza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and </a:t>
            </a:r>
            <a:r>
              <a:rPr lang="en-US" dirty="0">
                <a:latin typeface="Arial"/>
                <a:cs typeface="Arial"/>
              </a:rPr>
              <a:t>Rome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began to produce </a:t>
            </a:r>
            <a:r>
              <a:rPr lang="en-US" dirty="0">
                <a:latin typeface="Arial"/>
                <a:cs typeface="Arial"/>
              </a:rPr>
              <a:t>robes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jewelry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textiles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shoes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fabrics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, </a:t>
            </a:r>
            <a:r>
              <a:rPr lang="en-US" dirty="0">
                <a:latin typeface="Arial"/>
                <a:cs typeface="Arial"/>
              </a:rPr>
              <a:t>ornaments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and elaborate </a:t>
            </a:r>
            <a:r>
              <a:rPr lang="en-US" dirty="0">
                <a:latin typeface="Arial"/>
                <a:cs typeface="Arial"/>
              </a:rPr>
              <a:t>dresses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.</a:t>
            </a:r>
            <a:endParaRPr lang="en-US" baseline="30000" dirty="0">
              <a:solidFill>
                <a:srgbClr val="20212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3B76EA-0024-2D15-89EC-2BAE8F9C95C5}"/>
              </a:ext>
            </a:extLst>
          </p:cNvPr>
          <p:cNvSpPr txBox="1"/>
          <p:nvPr/>
        </p:nvSpPr>
        <p:spPr>
          <a:xfrm>
            <a:off x="7962900" y="4996543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The Italian Catherine de' Medici, as Queen of France. Her fashions were the main trendsetters of courts at the time.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53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4514C-4403-7E38-36A6-77278B30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I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like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fashion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in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Italy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,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especially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branded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items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like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Gucci </a:t>
            </a:r>
            <a:r>
              <a:rPr lang="ru-RU" sz="2800" dirty="0" err="1">
                <a:solidFill>
                  <a:schemeClr val="tx1"/>
                </a:solidFill>
                <a:ea typeface="+mj-lt"/>
                <a:cs typeface="+mj-lt"/>
              </a:rPr>
              <a:t>and</a:t>
            </a:r>
            <a:r>
              <a:rPr lang="ru-RU" sz="2800" dirty="0">
                <a:solidFill>
                  <a:schemeClr val="tx1"/>
                </a:solidFill>
                <a:ea typeface="+mj-lt"/>
                <a:cs typeface="+mj-lt"/>
              </a:rPr>
              <a:t> Prada.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72FE57-7D31-0940-FB90-E16D5262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705" y="5394234"/>
            <a:ext cx="3810154" cy="83162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53912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_2SEEDS">
      <a:dk1>
        <a:srgbClr val="000000"/>
      </a:dk1>
      <a:lt1>
        <a:srgbClr val="FFFFFF"/>
      </a:lt1>
      <a:dk2>
        <a:srgbClr val="3E3423"/>
      </a:dk2>
      <a:lt2>
        <a:srgbClr val="E2E6E8"/>
      </a:lt2>
      <a:accent1>
        <a:srgbClr val="BA957F"/>
      </a:accent1>
      <a:accent2>
        <a:srgbClr val="C69698"/>
      </a:accent2>
      <a:accent3>
        <a:srgbClr val="A9A180"/>
      </a:accent3>
      <a:accent4>
        <a:srgbClr val="77ABAF"/>
      </a:accent4>
      <a:accent5>
        <a:srgbClr val="88A4BF"/>
      </a:accent5>
      <a:accent6>
        <a:srgbClr val="7F85BA"/>
      </a:accent6>
      <a:hlink>
        <a:srgbClr val="5A87A2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BohemianVTI</vt:lpstr>
      <vt:lpstr>Italian fashion </vt:lpstr>
      <vt:lpstr>Country</vt:lpstr>
      <vt:lpstr>Fashion</vt:lpstr>
      <vt:lpstr>How was it made?</vt:lpstr>
      <vt:lpstr>What does it look like?</vt:lpstr>
      <vt:lpstr>I like fashion in Italy, especially branded items like Gucci and Prada.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fashion </dc:title>
  <dc:creator/>
  <cp:lastModifiedBy>Александр</cp:lastModifiedBy>
  <cp:revision>106</cp:revision>
  <dcterms:created xsi:type="dcterms:W3CDTF">2024-09-23T17:29:39Z</dcterms:created>
  <dcterms:modified xsi:type="dcterms:W3CDTF">2024-10-13T12:12:09Z</dcterms:modified>
</cp:coreProperties>
</file>