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Amatic SC" charset="-79"/>
      <p:regular r:id="rId12"/>
      <p:bold r:id="rId13"/>
    </p:embeddedFont>
    <p:embeddedFont>
      <p:font typeface="Source Code Pro"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86" d="100"/>
          <a:sy n="86" d="100"/>
        </p:scale>
        <p:origin x="-906" y="-162"/>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857244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e5f5eb273cf0ce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e5f5eb273cf0ce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d06b5b590f8c7d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d06b5b590f8c7d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рейн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583b4973f4c19cce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583b4973f4c19cce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каректеррайз </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83b4973f4c19cce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83b4973f4c19cce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83b4973f4c19cce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83b4973f4c19cce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06b5b590f8c7d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d06b5b590f8c7d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d06b5b590f8c7d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d06b5b590f8c7d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d06b5b590f8c7d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d06b5b590f8c7d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0" y="1520600"/>
            <a:ext cx="3622900" cy="3622900"/>
          </a:xfrm>
          <a:prstGeom prst="rect">
            <a:avLst/>
          </a:prstGeom>
          <a:noFill/>
          <a:ln>
            <a:noFill/>
          </a:ln>
        </p:spPr>
      </p:pic>
      <p:sp>
        <p:nvSpPr>
          <p:cNvPr id="57" name="Google Shape;57;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ru"/>
              <a:t>Fashion in the uk</a:t>
            </a:r>
            <a:endParaRPr/>
          </a:p>
        </p:txBody>
      </p:sp>
      <p:sp>
        <p:nvSpPr>
          <p:cNvPr id="58" name="Google Shape;58;p13"/>
          <p:cNvSpPr txBox="1">
            <a:spLocks noGrp="1"/>
          </p:cNvSpPr>
          <p:nvPr>
            <p:ph type="subTitle" idx="1"/>
          </p:nvPr>
        </p:nvSpPr>
        <p:spPr>
          <a:xfrm>
            <a:off x="2214390" y="3890400"/>
            <a:ext cx="661791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dirty="0" smtClean="0"/>
              <a:t>created by Liza </a:t>
            </a:r>
            <a:r>
              <a:rPr lang="en-US" dirty="0" err="1" smtClean="0"/>
              <a:t>Bakhtina</a:t>
            </a:r>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Fashion </a:t>
            </a:r>
            <a:endParaRPr sz="4000"/>
          </a:p>
        </p:txBody>
      </p:sp>
      <p:sp>
        <p:nvSpPr>
          <p:cNvPr id="64" name="Google Shape;64;p14"/>
          <p:cNvSpPr txBox="1">
            <a:spLocks noGrp="1"/>
          </p:cNvSpPr>
          <p:nvPr>
            <p:ph type="body" idx="1"/>
          </p:nvPr>
        </p:nvSpPr>
        <p:spPr>
          <a:xfrm>
            <a:off x="311700" y="1383477"/>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400">
                <a:solidFill>
                  <a:schemeClr val="accent1"/>
                </a:solidFill>
                <a:latin typeface="Source Sans Pro"/>
                <a:ea typeface="Source Sans Pro"/>
                <a:cs typeface="Source Sans Pro"/>
                <a:sym typeface="Source Sans Pro"/>
              </a:rPr>
              <a:t>Victorian style</a:t>
            </a:r>
            <a:endParaRPr sz="2400">
              <a:solidFill>
                <a:schemeClr val="accent1"/>
              </a:solidFill>
              <a:latin typeface="Source Sans Pro"/>
              <a:ea typeface="Source Sans Pro"/>
              <a:cs typeface="Source Sans Pro"/>
              <a:sym typeface="Source Sans Pro"/>
            </a:endParaRPr>
          </a:p>
        </p:txBody>
      </p:sp>
      <p:pic>
        <p:nvPicPr>
          <p:cNvPr id="65" name="Google Shape;65;p14"/>
          <p:cNvPicPr preferRelativeResize="0"/>
          <p:nvPr/>
        </p:nvPicPr>
        <p:blipFill>
          <a:blip r:embed="rId3">
            <a:alphaModFix/>
          </a:blip>
          <a:stretch>
            <a:fillRect/>
          </a:stretch>
        </p:blipFill>
        <p:spPr>
          <a:xfrm>
            <a:off x="2850071" y="1198493"/>
            <a:ext cx="5719500" cy="310809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555600"/>
            <a:ext cx="5175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When did it start?</a:t>
            </a:r>
            <a:endParaRPr sz="4000"/>
          </a:p>
        </p:txBody>
      </p:sp>
      <p:sp>
        <p:nvSpPr>
          <p:cNvPr id="71" name="Google Shape;71;p15"/>
          <p:cNvSpPr txBox="1">
            <a:spLocks noGrp="1"/>
          </p:cNvSpPr>
          <p:nvPr>
            <p:ph type="body" idx="1"/>
          </p:nvPr>
        </p:nvSpPr>
        <p:spPr>
          <a:xfrm>
            <a:off x="311700" y="1389600"/>
            <a:ext cx="3463200" cy="3179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ru" sz="2400">
                <a:solidFill>
                  <a:schemeClr val="accent1"/>
                </a:solidFill>
                <a:latin typeface="Source Sans Pro"/>
                <a:ea typeface="Source Sans Pro"/>
                <a:cs typeface="Source Sans Pro"/>
                <a:sym typeface="Source Sans Pro"/>
              </a:rPr>
              <a:t>The Victorian style of clothing originated in the Victorian era.                        The Victorian Era was the reign of Victoria, Queen of Great Britain and Ireland and Empress of India, which lasted from 1837 to 1901.</a:t>
            </a:r>
            <a:endParaRPr sz="2400">
              <a:solidFill>
                <a:schemeClr val="accent1"/>
              </a:solidFill>
              <a:latin typeface="Source Sans Pro"/>
              <a:ea typeface="Source Sans Pro"/>
              <a:cs typeface="Source Sans Pro"/>
              <a:sym typeface="Source Sans Pro"/>
            </a:endParaRPr>
          </a:p>
        </p:txBody>
      </p:sp>
      <p:pic>
        <p:nvPicPr>
          <p:cNvPr id="72" name="Google Shape;72;p15"/>
          <p:cNvPicPr preferRelativeResize="0"/>
          <p:nvPr/>
        </p:nvPicPr>
        <p:blipFill>
          <a:blip r:embed="rId3">
            <a:alphaModFix/>
          </a:blip>
          <a:stretch>
            <a:fillRect/>
          </a:stretch>
        </p:blipFill>
        <p:spPr>
          <a:xfrm>
            <a:off x="4337515" y="741422"/>
            <a:ext cx="3534951" cy="35349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555600"/>
            <a:ext cx="4839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How was it made?</a:t>
            </a:r>
            <a:endParaRPr sz="4000"/>
          </a:p>
        </p:txBody>
      </p:sp>
      <p:sp>
        <p:nvSpPr>
          <p:cNvPr id="78" name="Google Shape;78;p16"/>
          <p:cNvSpPr txBox="1">
            <a:spLocks noGrp="1"/>
          </p:cNvSpPr>
          <p:nvPr>
            <p:ph type="body" idx="1"/>
          </p:nvPr>
        </p:nvSpPr>
        <p:spPr>
          <a:xfrm>
            <a:off x="311700" y="1389600"/>
            <a:ext cx="3507600" cy="3179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ru" sz="2400">
                <a:solidFill>
                  <a:schemeClr val="accent1"/>
                </a:solidFill>
                <a:latin typeface="Source Sans Pro"/>
                <a:ea typeface="Source Sans Pro"/>
                <a:cs typeface="Source Sans Pro"/>
                <a:sym typeface="Source Sans Pro"/>
              </a:rPr>
              <a:t>The Victorian style of clothing is characterized by the use of traditional materials such as velvet, silk, lace, brocade, as well as patterns in the form of flowers, leaves and geometric shapes. The fabrics were dyed in bright colors using aniline dyes. The dress was richly decorated with hand embroidery and lace.</a:t>
            </a:r>
            <a:endParaRPr sz="2400">
              <a:solidFill>
                <a:schemeClr val="accent1"/>
              </a:solidFill>
              <a:latin typeface="Source Sans Pro"/>
              <a:ea typeface="Source Sans Pro"/>
              <a:cs typeface="Source Sans Pro"/>
              <a:sym typeface="Source Sans Pro"/>
            </a:endParaRPr>
          </a:p>
        </p:txBody>
      </p:sp>
      <p:pic>
        <p:nvPicPr>
          <p:cNvPr id="79" name="Google Shape;79;p16"/>
          <p:cNvPicPr preferRelativeResize="0"/>
          <p:nvPr/>
        </p:nvPicPr>
        <p:blipFill rotWithShape="1">
          <a:blip r:embed="rId3">
            <a:alphaModFix/>
          </a:blip>
          <a:srcRect t="3037" b="3792"/>
          <a:stretch/>
        </p:blipFill>
        <p:spPr>
          <a:xfrm>
            <a:off x="4850647" y="446113"/>
            <a:ext cx="3235243" cy="42512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244350" y="633900"/>
            <a:ext cx="5270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Was  it for men, women or both?</a:t>
            </a:r>
            <a:endParaRPr sz="4000"/>
          </a:p>
        </p:txBody>
      </p:sp>
      <p:sp>
        <p:nvSpPr>
          <p:cNvPr id="85" name="Google Shape;85;p17"/>
          <p:cNvSpPr txBox="1">
            <a:spLocks noGrp="1"/>
          </p:cNvSpPr>
          <p:nvPr>
            <p:ph type="body" idx="1"/>
          </p:nvPr>
        </p:nvSpPr>
        <p:spPr>
          <a:xfrm>
            <a:off x="244350" y="1389600"/>
            <a:ext cx="34656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2400">
                <a:solidFill>
                  <a:schemeClr val="accent1"/>
                </a:solidFill>
                <a:latin typeface="Source Sans Pro"/>
                <a:ea typeface="Source Sans Pro"/>
                <a:cs typeface="Source Sans Pro"/>
                <a:sym typeface="Source Sans Pro"/>
              </a:rPr>
              <a:t>Vectorian style clothes were worn by both men and women. </a:t>
            </a:r>
            <a:endParaRPr sz="2400">
              <a:solidFill>
                <a:schemeClr val="accent1"/>
              </a:solidFill>
              <a:latin typeface="Source Sans Pro"/>
              <a:ea typeface="Source Sans Pro"/>
              <a:cs typeface="Source Sans Pro"/>
              <a:sym typeface="Source Sans Pro"/>
            </a:endParaRPr>
          </a:p>
        </p:txBody>
      </p:sp>
      <p:pic>
        <p:nvPicPr>
          <p:cNvPr id="86" name="Google Shape;86;p17"/>
          <p:cNvPicPr preferRelativeResize="0"/>
          <p:nvPr/>
        </p:nvPicPr>
        <p:blipFill rotWithShape="1">
          <a:blip r:embed="rId3">
            <a:alphaModFix/>
          </a:blip>
          <a:srcRect l="3110"/>
          <a:stretch/>
        </p:blipFill>
        <p:spPr>
          <a:xfrm>
            <a:off x="5244832" y="866198"/>
            <a:ext cx="3016725" cy="354872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555600"/>
            <a:ext cx="5401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What did it look like?</a:t>
            </a:r>
            <a:endParaRPr sz="4000"/>
          </a:p>
        </p:txBody>
      </p:sp>
      <p:sp>
        <p:nvSpPr>
          <p:cNvPr id="92" name="Google Shape;92;p18"/>
          <p:cNvSpPr txBox="1">
            <a:spLocks noGrp="1"/>
          </p:cNvSpPr>
          <p:nvPr>
            <p:ph type="body" idx="1"/>
          </p:nvPr>
        </p:nvSpPr>
        <p:spPr>
          <a:xfrm>
            <a:off x="311700" y="1378425"/>
            <a:ext cx="3942600" cy="3330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ru" sz="2200">
                <a:solidFill>
                  <a:schemeClr val="accent1"/>
                </a:solidFill>
                <a:latin typeface="Source Sans Pro"/>
                <a:ea typeface="Source Sans Pro"/>
                <a:cs typeface="Source Sans Pro"/>
                <a:sym typeface="Source Sans Pro"/>
              </a:rPr>
              <a:t>Women's clothing included puffy skirts, corsets, high collars, ruffles, bows, as well as long gloves and umbrellas.                           Men's clothing usually included a suit, which consisted of a coat, trousers and a vest.</a:t>
            </a:r>
            <a:endParaRPr sz="2200">
              <a:solidFill>
                <a:schemeClr val="accent1"/>
              </a:solidFill>
              <a:latin typeface="Source Sans Pro"/>
              <a:ea typeface="Source Sans Pro"/>
              <a:cs typeface="Source Sans Pro"/>
              <a:sym typeface="Source Sans Pro"/>
            </a:endParaRPr>
          </a:p>
        </p:txBody>
      </p:sp>
      <p:pic>
        <p:nvPicPr>
          <p:cNvPr id="93" name="Google Shape;93;p18"/>
          <p:cNvPicPr preferRelativeResize="0"/>
          <p:nvPr/>
        </p:nvPicPr>
        <p:blipFill>
          <a:blip r:embed="rId3">
            <a:alphaModFix/>
          </a:blip>
          <a:stretch>
            <a:fillRect/>
          </a:stretch>
        </p:blipFill>
        <p:spPr>
          <a:xfrm>
            <a:off x="4423649" y="443926"/>
            <a:ext cx="3620925" cy="4009851"/>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555600"/>
            <a:ext cx="4991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Is it still the fashion?</a:t>
            </a:r>
            <a:endParaRPr sz="4000"/>
          </a:p>
        </p:txBody>
      </p:sp>
      <p:sp>
        <p:nvSpPr>
          <p:cNvPr id="99" name="Google Shape;99;p19"/>
          <p:cNvSpPr txBox="1">
            <a:spLocks noGrp="1"/>
          </p:cNvSpPr>
          <p:nvPr>
            <p:ph type="body" idx="1"/>
          </p:nvPr>
        </p:nvSpPr>
        <p:spPr>
          <a:xfrm>
            <a:off x="311700" y="1389600"/>
            <a:ext cx="41511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400">
                <a:solidFill>
                  <a:schemeClr val="accent1"/>
                </a:solidFill>
                <a:latin typeface="Source Sans Pro"/>
                <a:ea typeface="Source Sans Pro"/>
                <a:cs typeface="Source Sans Pro"/>
                <a:sym typeface="Source Sans Pro"/>
              </a:rPr>
              <a:t>The Victorian style in modern fashion includes elements of the Victorian era, such as high collars, lace, corsets, puffy skirts and ruffles. However, modern designers often adapt these elements to the modern style by adding modern fabrics and styles. The Victorian style can also manifest itself in the choice of colors such as beige, white, black and burgundy shades.</a:t>
            </a:r>
            <a:endParaRPr sz="1400">
              <a:solidFill>
                <a:schemeClr val="accent1"/>
              </a:solidFill>
              <a:latin typeface="Source Sans Pro"/>
              <a:ea typeface="Source Sans Pro"/>
              <a:cs typeface="Source Sans Pro"/>
              <a:sym typeface="Source Sans Pro"/>
            </a:endParaRPr>
          </a:p>
          <a:p>
            <a:pPr marL="0" lvl="0" indent="0" algn="l" rtl="0">
              <a:spcBef>
                <a:spcPts val="1200"/>
              </a:spcBef>
              <a:spcAft>
                <a:spcPts val="1200"/>
              </a:spcAft>
              <a:buNone/>
            </a:pPr>
            <a:r>
              <a:rPr lang="ru" sz="1400">
                <a:solidFill>
                  <a:schemeClr val="accent1"/>
                </a:solidFill>
                <a:latin typeface="Source Sans Pro"/>
                <a:ea typeface="Source Sans Pro"/>
                <a:cs typeface="Source Sans Pro"/>
                <a:sym typeface="Source Sans Pro"/>
              </a:rPr>
              <a:t>The Victorian style is also evident in the decorations</a:t>
            </a:r>
            <a:endParaRPr sz="1400">
              <a:solidFill>
                <a:schemeClr val="accent1"/>
              </a:solidFill>
              <a:latin typeface="Source Sans Pro"/>
              <a:ea typeface="Source Sans Pro"/>
              <a:cs typeface="Source Sans Pro"/>
              <a:sym typeface="Source Sans Pro"/>
            </a:endParaRPr>
          </a:p>
        </p:txBody>
      </p:sp>
      <p:pic>
        <p:nvPicPr>
          <p:cNvPr id="100" name="Google Shape;100;p19"/>
          <p:cNvPicPr preferRelativeResize="0"/>
          <p:nvPr/>
        </p:nvPicPr>
        <p:blipFill>
          <a:blip r:embed="rId3">
            <a:alphaModFix/>
          </a:blip>
          <a:stretch>
            <a:fillRect/>
          </a:stretch>
        </p:blipFill>
        <p:spPr>
          <a:xfrm>
            <a:off x="4572000" y="748161"/>
            <a:ext cx="3820301" cy="364717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555600"/>
            <a:ext cx="5040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4000"/>
              <a:t>Do you like it?</a:t>
            </a:r>
            <a:endParaRPr sz="4000"/>
          </a:p>
        </p:txBody>
      </p:sp>
      <p:sp>
        <p:nvSpPr>
          <p:cNvPr id="106" name="Google Shape;106;p20"/>
          <p:cNvSpPr txBox="1">
            <a:spLocks noGrp="1"/>
          </p:cNvSpPr>
          <p:nvPr>
            <p:ph type="body" idx="1"/>
          </p:nvPr>
        </p:nvSpPr>
        <p:spPr>
          <a:xfrm>
            <a:off x="311700" y="1389600"/>
            <a:ext cx="34101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ru" sz="1600" dirty="0">
                <a:solidFill>
                  <a:schemeClr val="accent1"/>
                </a:solidFill>
                <a:latin typeface="Source Sans Pro"/>
                <a:ea typeface="Source Sans Pro"/>
                <a:cs typeface="Source Sans Pro"/>
                <a:sym typeface="Source Sans Pro"/>
              </a:rPr>
              <a:t>I like the Victorian style. It is very beautiful and interesting. </a:t>
            </a:r>
            <a:r>
              <a:rPr lang="en-US" sz="1600" dirty="0" smtClean="0">
                <a:solidFill>
                  <a:schemeClr val="accent1"/>
                </a:solidFill>
                <a:latin typeface="Source Sans Pro"/>
                <a:ea typeface="Source Sans Pro"/>
                <a:cs typeface="Source Sans Pro"/>
                <a:sym typeface="Source Sans Pro"/>
              </a:rPr>
              <a:t>It </a:t>
            </a:r>
            <a:r>
              <a:rPr lang="ru" sz="1600" dirty="0" smtClean="0">
                <a:solidFill>
                  <a:schemeClr val="accent1"/>
                </a:solidFill>
                <a:latin typeface="Source Sans Pro"/>
                <a:ea typeface="Source Sans Pro"/>
                <a:cs typeface="Source Sans Pro"/>
                <a:sym typeface="Source Sans Pro"/>
              </a:rPr>
              <a:t>also </a:t>
            </a:r>
            <a:r>
              <a:rPr lang="ru" sz="1600" dirty="0">
                <a:solidFill>
                  <a:schemeClr val="accent1"/>
                </a:solidFill>
                <a:latin typeface="Source Sans Pro"/>
                <a:ea typeface="Source Sans Pro"/>
                <a:cs typeface="Source Sans Pro"/>
                <a:sym typeface="Source Sans Pro"/>
              </a:rPr>
              <a:t>has a very interesting </a:t>
            </a:r>
            <a:r>
              <a:rPr lang="en-US" sz="1600" dirty="0" smtClean="0">
                <a:solidFill>
                  <a:schemeClr val="accent1"/>
                </a:solidFill>
                <a:latin typeface="Source Sans Pro"/>
                <a:ea typeface="Source Sans Pro"/>
                <a:cs typeface="Source Sans Pro"/>
                <a:sym typeface="Source Sans Pro"/>
              </a:rPr>
              <a:t>hi</a:t>
            </a:r>
            <a:r>
              <a:rPr lang="ru" sz="1600" smtClean="0">
                <a:solidFill>
                  <a:schemeClr val="accent1"/>
                </a:solidFill>
                <a:latin typeface="Source Sans Pro"/>
                <a:ea typeface="Source Sans Pro"/>
                <a:cs typeface="Source Sans Pro"/>
                <a:sym typeface="Source Sans Pro"/>
              </a:rPr>
              <a:t>story</a:t>
            </a:r>
            <a:r>
              <a:rPr lang="ru" sz="1600" dirty="0">
                <a:solidFill>
                  <a:schemeClr val="accent1"/>
                </a:solidFill>
                <a:latin typeface="Source Sans Pro"/>
                <a:ea typeface="Source Sans Pro"/>
                <a:cs typeface="Source Sans Pro"/>
                <a:sym typeface="Source Sans Pro"/>
              </a:rPr>
              <a:t>.</a:t>
            </a:r>
            <a:endParaRPr sz="1600">
              <a:solidFill>
                <a:schemeClr val="accent1"/>
              </a:solidFill>
              <a:latin typeface="Source Sans Pro"/>
              <a:ea typeface="Source Sans Pro"/>
              <a:cs typeface="Source Sans Pro"/>
              <a:sym typeface="Source Sans Pro"/>
            </a:endParaRPr>
          </a:p>
        </p:txBody>
      </p:sp>
      <p:pic>
        <p:nvPicPr>
          <p:cNvPr id="107" name="Google Shape;107;p20"/>
          <p:cNvPicPr preferRelativeResize="0"/>
          <p:nvPr/>
        </p:nvPicPr>
        <p:blipFill>
          <a:blip r:embed="rId3">
            <a:alphaModFix/>
          </a:blip>
          <a:stretch>
            <a:fillRect/>
          </a:stretch>
        </p:blipFill>
        <p:spPr>
          <a:xfrm>
            <a:off x="3812968" y="1500439"/>
            <a:ext cx="5117400" cy="25587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618208" y="1972007"/>
            <a:ext cx="59076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5000"/>
              <a:t>thanks for the attention!</a:t>
            </a:r>
            <a:endParaRPr sz="5000"/>
          </a:p>
        </p:txBody>
      </p:sp>
      <p:sp>
        <p:nvSpPr>
          <p:cNvPr id="113" name="Google Shape;113;p2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304</Words>
  <Application>Microsoft Office PowerPoint</Application>
  <PresentationFormat>Экран (16:9)</PresentationFormat>
  <Paragraphs>20</Paragraphs>
  <Slides>9</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Amatic SC</vt:lpstr>
      <vt:lpstr>Source Code Pro</vt:lpstr>
      <vt:lpstr>Source Sans Pro</vt:lpstr>
      <vt:lpstr>Beach Day</vt:lpstr>
      <vt:lpstr>Fashion in the uk</vt:lpstr>
      <vt:lpstr>Fashion </vt:lpstr>
      <vt:lpstr>When did it start?</vt:lpstr>
      <vt:lpstr>How was it made?</vt:lpstr>
      <vt:lpstr>Was  it for men, women or both?</vt:lpstr>
      <vt:lpstr>What did it look like?</vt:lpstr>
      <vt:lpstr>Is it still the fashion?</vt:lpstr>
      <vt:lpstr>Do you like it?</vt:lpstr>
      <vt:lpstr>thanks for the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in the uk</dc:title>
  <dc:creator>HOME</dc:creator>
  <cp:lastModifiedBy>Александр</cp:lastModifiedBy>
  <cp:revision>5</cp:revision>
  <dcterms:modified xsi:type="dcterms:W3CDTF">2024-10-13T12:14:46Z</dcterms:modified>
</cp:coreProperties>
</file>